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147470449" r:id="rId2"/>
    <p:sldId id="2147470453" r:id="rId3"/>
    <p:sldId id="2147470454" r:id="rId4"/>
    <p:sldId id="2147470458" r:id="rId5"/>
    <p:sldId id="2147470459" r:id="rId6"/>
    <p:sldId id="2147470461" r:id="rId7"/>
    <p:sldId id="2147470455" r:id="rId8"/>
    <p:sldId id="2147470460" r:id="rId9"/>
    <p:sldId id="21474704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9E01B-7EA0-42AA-818E-D626BC494C4A}"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D960F-6D19-4F95-8B40-287B7DA38B8F}" type="slidenum">
              <a:rPr lang="en-US" smtClean="0"/>
              <a:t>‹#›</a:t>
            </a:fld>
            <a:endParaRPr lang="en-US"/>
          </a:p>
        </p:txBody>
      </p:sp>
    </p:spTree>
    <p:extLst>
      <p:ext uri="{BB962C8B-B14F-4D97-AF65-F5344CB8AC3E}">
        <p14:creationId xmlns:p14="http://schemas.microsoft.com/office/powerpoint/2010/main" val="260540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44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619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phic">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D9A625-7B33-9448-97A1-99DEE908F45E}"/>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23DD525-2F3B-4A4E-B202-FF58FCA13450}"/>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0" name="Picture 9" descr="Icon&#10;&#10;Description automatically generated">
            <a:extLst>
              <a:ext uri="{FF2B5EF4-FFF2-40B4-BE49-F238E27FC236}">
                <a16:creationId xmlns:a16="http://schemas.microsoft.com/office/drawing/2014/main" id="{5167EF5E-7F39-2F47-90FE-B82793CD739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41911" y="0"/>
            <a:ext cx="7962899" cy="6858001"/>
          </a:xfrm>
          <a:prstGeom prst="rect">
            <a:avLst/>
          </a:prstGeom>
        </p:spPr>
      </p:pic>
      <p:pic>
        <p:nvPicPr>
          <p:cNvPr id="12" name="Picture 11" descr="Microsoft Teams Logo">
            <a:extLst>
              <a:ext uri="{FF2B5EF4-FFF2-40B4-BE49-F238E27FC236}">
                <a16:creationId xmlns:a16="http://schemas.microsoft.com/office/drawing/2014/main" id="{777E5B59-6876-A74A-8666-AA8EA0DD13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362708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B4C7BAD5-DFFC-8E4E-8AAD-1F5CA2CEC252}"/>
              </a:ext>
              <a:ext uri="{C183D7F6-B498-43B3-948B-1728B52AA6E4}">
                <adec:decorative xmlns:adec="http://schemas.microsoft.com/office/drawing/2017/decorative" val="1"/>
              </a:ext>
            </a:extLst>
          </p:cNvPr>
          <p:cNvPicPr>
            <a:picLocks noChangeAspect="1"/>
          </p:cNvPicPr>
          <p:nvPr userDrawn="1"/>
        </p:nvPicPr>
        <p:blipFill>
          <a:blip r:embed="rId2"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584200" y="1201415"/>
            <a:ext cx="2062492" cy="1842493"/>
          </a:xfrm>
          <a:prstGeom prst="rect">
            <a:avLst/>
          </a:prstGeom>
          <a:ln>
            <a:noFill/>
          </a:ln>
        </p:spPr>
      </p:pic>
    </p:spTree>
    <p:extLst>
      <p:ext uri="{BB962C8B-B14F-4D97-AF65-F5344CB8AC3E}">
        <p14:creationId xmlns:p14="http://schemas.microsoft.com/office/powerpoint/2010/main" val="36403913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0407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413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541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99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3794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003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89895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8779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2052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graphic 2">
    <p:bg>
      <p:bgRef idx="1001">
        <a:schemeClr val="bg1"/>
      </p:bgRef>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133469D-E90F-E540-9968-62AC2F96625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612"/>
          <a:stretch/>
        </p:blipFill>
        <p:spPr>
          <a:xfrm>
            <a:off x="1" y="0"/>
            <a:ext cx="12204810" cy="6858001"/>
          </a:xfrm>
          <a:prstGeom prst="rect">
            <a:avLst/>
          </a:prstGeom>
        </p:spPr>
      </p:pic>
      <p:sp>
        <p:nvSpPr>
          <p:cNvPr id="7" name="Title 1">
            <a:extLst>
              <a:ext uri="{FF2B5EF4-FFF2-40B4-BE49-F238E27FC236}">
                <a16:creationId xmlns:a16="http://schemas.microsoft.com/office/drawing/2014/main" id="{03E1D4B8-39EA-5843-8010-44FC46466856}"/>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C5E4DEFC-649C-864E-8426-F392138CA53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Microsoft Teams Logo">
            <a:extLst>
              <a:ext uri="{FF2B5EF4-FFF2-40B4-BE49-F238E27FC236}">
                <a16:creationId xmlns:a16="http://schemas.microsoft.com/office/drawing/2014/main" id="{A23E166E-3E01-A243-A988-BEDF63ABC7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144992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23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91850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97533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s photo">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30907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4">
            <a:extLst>
              <a:ext uri="{FF2B5EF4-FFF2-40B4-BE49-F238E27FC236}">
                <a16:creationId xmlns:a16="http://schemas.microsoft.com/office/drawing/2014/main" id="{32C4CD77-6F12-0D4B-9249-0CA3D240592B}"/>
              </a:ext>
            </a:extLst>
          </p:cNvPr>
          <p:cNvSpPr>
            <a:spLocks noGrp="1"/>
          </p:cNvSpPr>
          <p:nvPr>
            <p:ph sz="quarter" idx="12" hasCustomPrompt="1"/>
          </p:nvPr>
        </p:nvSpPr>
        <p:spPr>
          <a:xfrm>
            <a:off x="5081314" y="1588081"/>
            <a:ext cx="6553634" cy="3681838"/>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65176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Tree>
    <p:extLst>
      <p:ext uri="{BB962C8B-B14F-4D97-AF65-F5344CB8AC3E}">
        <p14:creationId xmlns:p14="http://schemas.microsoft.com/office/powerpoint/2010/main" val="2076581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s photo +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023637"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
        <p:nvSpPr>
          <p:cNvPr id="11" name="Content Placeholder 4">
            <a:extLst>
              <a:ext uri="{FF2B5EF4-FFF2-40B4-BE49-F238E27FC236}">
                <a16:creationId xmlns:a16="http://schemas.microsoft.com/office/drawing/2014/main" id="{38A04320-DCC6-0B47-8DBD-C5AD49DFC65B}"/>
              </a:ext>
            </a:extLst>
          </p:cNvPr>
          <p:cNvSpPr>
            <a:spLocks noGrp="1"/>
          </p:cNvSpPr>
          <p:nvPr>
            <p:ph sz="quarter" idx="12" hasCustomPrompt="1"/>
          </p:nvPr>
        </p:nvSpPr>
        <p:spPr>
          <a:xfrm>
            <a:off x="4906862" y="1371691"/>
            <a:ext cx="6343444" cy="3568707"/>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46888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2" name="Content Placeholder 4">
            <a:extLst>
              <a:ext uri="{FF2B5EF4-FFF2-40B4-BE49-F238E27FC236}">
                <a16:creationId xmlns:a16="http://schemas.microsoft.com/office/drawing/2014/main" id="{A3E8EFB4-9443-754C-827B-DB6C17DCE940}"/>
              </a:ext>
            </a:extLst>
          </p:cNvPr>
          <p:cNvSpPr>
            <a:spLocks noGrp="1"/>
          </p:cNvSpPr>
          <p:nvPr>
            <p:ph sz="quarter" idx="13" hasCustomPrompt="1"/>
          </p:nvPr>
        </p:nvSpPr>
        <p:spPr>
          <a:xfrm>
            <a:off x="10124563" y="1936793"/>
            <a:ext cx="1739891" cy="3768420"/>
          </a:xfrm>
          <a:prstGeom prst="roundRect">
            <a:avLst>
              <a:gd name="adj" fmla="val 8222"/>
            </a:avLst>
          </a:prstGeom>
          <a:blipFill>
            <a:blip r:embed="rId3" cstate="email">
              <a:extLst>
                <a:ext uri="{28A0092B-C50C-407E-A947-70E740481C1C}">
                  <a14:useLocalDpi xmlns:a14="http://schemas.microsoft.com/office/drawing/2010/main"/>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920240" bIns="0" anchor="ctr" anchorCtr="0">
            <a:noAutofit/>
          </a:bodyPr>
          <a:lstStyle>
            <a:lvl1pPr marL="0" indent="0" algn="l">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a:t>
            </a:r>
            <a:br>
              <a:rPr lang="en-US"/>
            </a:br>
            <a:r>
              <a:rPr lang="en-US"/>
              <a:t>photo here </a:t>
            </a:r>
            <a:br>
              <a:rPr lang="en-US"/>
            </a:br>
            <a:r>
              <a:rPr lang="en-US"/>
              <a:t>or click or tap icon below 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27918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s photo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031693"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031693"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5906A360-8D81-A641-AC84-67059C28AFB3}"/>
              </a:ext>
            </a:extLst>
          </p:cNvPr>
          <p:cNvSpPr>
            <a:spLocks noGrp="1"/>
          </p:cNvSpPr>
          <p:nvPr>
            <p:ph sz="quarter" idx="12" hasCustomPrompt="1"/>
          </p:nvPr>
        </p:nvSpPr>
        <p:spPr>
          <a:xfrm>
            <a:off x="6584236" y="345044"/>
            <a:ext cx="5277351" cy="2968942"/>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8" name="Content Placeholder 4">
            <a:extLst>
              <a:ext uri="{FF2B5EF4-FFF2-40B4-BE49-F238E27FC236}">
                <a16:creationId xmlns:a16="http://schemas.microsoft.com/office/drawing/2014/main" id="{349BC391-BBA0-004E-B574-CD332AEA5D8B}"/>
              </a:ext>
            </a:extLst>
          </p:cNvPr>
          <p:cNvSpPr>
            <a:spLocks noGrp="1"/>
          </p:cNvSpPr>
          <p:nvPr>
            <p:ph sz="quarter" idx="13" hasCustomPrompt="1"/>
          </p:nvPr>
        </p:nvSpPr>
        <p:spPr>
          <a:xfrm>
            <a:off x="6584235" y="3601522"/>
            <a:ext cx="5277351" cy="2968942"/>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2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a:t>
            </a:r>
            <a:br>
              <a:rPr lang="en-US"/>
            </a:br>
            <a:r>
              <a:rPr lang="en-US"/>
              <a:t>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4120701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s photo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16861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168619" cy="950108"/>
          </a:xfrm>
          <a:prstGeom prst="rect">
            <a:avLst/>
          </a:prstGeom>
        </p:spPr>
        <p:txBody>
          <a:bodyPr/>
          <a:lstStyle>
            <a:lvl1pPr>
              <a:defRPr sz="2600"/>
            </a:lvl1pPr>
          </a:lstStyle>
          <a:p>
            <a:r>
              <a:rPr lang="en-US"/>
              <a:t>Click to edit Master title style</a:t>
            </a:r>
          </a:p>
        </p:txBody>
      </p:sp>
      <p:sp>
        <p:nvSpPr>
          <p:cNvPr id="9" name="Content Placeholder 4">
            <a:extLst>
              <a:ext uri="{FF2B5EF4-FFF2-40B4-BE49-F238E27FC236}">
                <a16:creationId xmlns:a16="http://schemas.microsoft.com/office/drawing/2014/main" id="{3DBECAC5-9647-EB45-BA62-C1EF56A17D71}"/>
              </a:ext>
            </a:extLst>
          </p:cNvPr>
          <p:cNvSpPr>
            <a:spLocks noGrp="1"/>
          </p:cNvSpPr>
          <p:nvPr>
            <p:ph sz="quarter" idx="13" hasCustomPrompt="1"/>
          </p:nvPr>
        </p:nvSpPr>
        <p:spPr>
          <a:xfrm>
            <a:off x="8584442" y="605499"/>
            <a:ext cx="3236200" cy="1741308"/>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0" name="Content Placeholder 4">
            <a:extLst>
              <a:ext uri="{FF2B5EF4-FFF2-40B4-BE49-F238E27FC236}">
                <a16:creationId xmlns:a16="http://schemas.microsoft.com/office/drawing/2014/main" id="{F096AFB9-2030-0440-8E5B-E188CD4A2700}"/>
              </a:ext>
            </a:extLst>
          </p:cNvPr>
          <p:cNvSpPr>
            <a:spLocks noGrp="1"/>
          </p:cNvSpPr>
          <p:nvPr>
            <p:ph sz="quarter" idx="14" hasCustomPrompt="1"/>
          </p:nvPr>
        </p:nvSpPr>
        <p:spPr>
          <a:xfrm>
            <a:off x="8584442" y="2558346"/>
            <a:ext cx="3236200" cy="1741308"/>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1" name="Content Placeholder 4">
            <a:extLst>
              <a:ext uri="{FF2B5EF4-FFF2-40B4-BE49-F238E27FC236}">
                <a16:creationId xmlns:a16="http://schemas.microsoft.com/office/drawing/2014/main" id="{97BB1C31-06A6-AB4D-A7EC-63EFA068AE37}"/>
              </a:ext>
            </a:extLst>
          </p:cNvPr>
          <p:cNvSpPr>
            <a:spLocks noGrp="1"/>
          </p:cNvSpPr>
          <p:nvPr>
            <p:ph sz="quarter" idx="15" hasCustomPrompt="1"/>
          </p:nvPr>
        </p:nvSpPr>
        <p:spPr>
          <a:xfrm>
            <a:off x="8584442" y="4511193"/>
            <a:ext cx="3236200" cy="1741308"/>
          </a:xfrm>
          <a:prstGeom prst="roundRect">
            <a:avLst>
              <a:gd name="adj" fmla="val 0"/>
            </a:avLst>
          </a:prstGeom>
          <a:blipFill>
            <a:blip r:embed="rId2" cstate="email">
              <a:extLst>
                <a:ext uri="{28A0092B-C50C-407E-A947-70E740481C1C}">
                  <a14:useLocalDpi xmlns:a14="http://schemas.microsoft.com/office/drawing/2010/main"/>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74934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445710"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445710"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FBCB2226-D1CC-534A-8F34-ED05335F143C}"/>
              </a:ext>
            </a:extLst>
          </p:cNvPr>
          <p:cNvSpPr>
            <a:spLocks noGrp="1"/>
          </p:cNvSpPr>
          <p:nvPr>
            <p:ph sz="quarter" idx="12" hasCustomPrompt="1"/>
          </p:nvPr>
        </p:nvSpPr>
        <p:spPr>
          <a:xfrm>
            <a:off x="8989961" y="585216"/>
            <a:ext cx="2625967" cy="5687568"/>
          </a:xfrm>
          <a:prstGeom prst="roundRect">
            <a:avLst>
              <a:gd name="adj" fmla="val 8222"/>
            </a:avLst>
          </a:prstGeom>
          <a:blipFill>
            <a:blip r:embed="rId2" cstate="email">
              <a:extLst>
                <a:ext uri="{28A0092B-C50C-407E-A947-70E740481C1C}">
                  <a14:useLocalDpi xmlns:a14="http://schemas.microsoft.com/office/drawing/2010/main"/>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804378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198616"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198616" cy="950108"/>
          </a:xfrm>
          <a:prstGeom prst="rect">
            <a:avLst/>
          </a:prstGeom>
        </p:spPr>
        <p:txBody>
          <a:bodyPr/>
          <a:lstStyle>
            <a:lvl1pPr>
              <a:defRPr sz="2600"/>
            </a:lvl1pPr>
          </a:lstStyle>
          <a:p>
            <a:r>
              <a:rPr lang="en-US"/>
              <a:t>Click to edit Master title style</a:t>
            </a:r>
          </a:p>
        </p:txBody>
      </p:sp>
      <p:sp>
        <p:nvSpPr>
          <p:cNvPr id="5" name="Content Placeholder 4">
            <a:extLst>
              <a:ext uri="{FF2B5EF4-FFF2-40B4-BE49-F238E27FC236}">
                <a16:creationId xmlns:a16="http://schemas.microsoft.com/office/drawing/2014/main" id="{20089D16-8111-6D4B-A9F1-35AF1D1AF2B3}"/>
              </a:ext>
            </a:extLst>
          </p:cNvPr>
          <p:cNvSpPr>
            <a:spLocks noGrp="1"/>
          </p:cNvSpPr>
          <p:nvPr>
            <p:ph sz="quarter" idx="12" hasCustomPrompt="1"/>
          </p:nvPr>
        </p:nvSpPr>
        <p:spPr>
          <a:xfrm>
            <a:off x="8989961" y="585216"/>
            <a:ext cx="2625967" cy="5687568"/>
          </a:xfrm>
          <a:prstGeom prst="roundRect">
            <a:avLst>
              <a:gd name="adj" fmla="val 8222"/>
            </a:avLst>
          </a:prstGeom>
          <a:blipFill>
            <a:blip r:embed="rId2" cstate="email">
              <a:extLst>
                <a:ext uri="{28A0092B-C50C-407E-A947-70E740481C1C}">
                  <a14:useLocalDpi xmlns:a14="http://schemas.microsoft.com/office/drawing/2010/main"/>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
        <p:nvSpPr>
          <p:cNvPr id="8" name="Content Placeholder 4">
            <a:extLst>
              <a:ext uri="{FF2B5EF4-FFF2-40B4-BE49-F238E27FC236}">
                <a16:creationId xmlns:a16="http://schemas.microsoft.com/office/drawing/2014/main" id="{FDB2F18D-8957-1947-A3FC-E12746E7FFC7}"/>
              </a:ext>
            </a:extLst>
          </p:cNvPr>
          <p:cNvSpPr>
            <a:spLocks noGrp="1"/>
          </p:cNvSpPr>
          <p:nvPr>
            <p:ph sz="quarter" idx="13" hasCustomPrompt="1"/>
          </p:nvPr>
        </p:nvSpPr>
        <p:spPr>
          <a:xfrm>
            <a:off x="6069341" y="585216"/>
            <a:ext cx="2625967" cy="5687568"/>
          </a:xfrm>
          <a:prstGeom prst="roundRect">
            <a:avLst>
              <a:gd name="adj" fmla="val 8222"/>
            </a:avLst>
          </a:prstGeom>
          <a:blipFill>
            <a:blip r:embed="rId2" cstate="email">
              <a:extLst>
                <a:ext uri="{28A0092B-C50C-407E-A947-70E740481C1C}">
                  <a14:useLocalDpi xmlns:a14="http://schemas.microsoft.com/office/drawing/2010/main"/>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201462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92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_purp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70DBA528-2FF8-B548-95B6-184962C4AF1F}"/>
              </a:ext>
            </a:extLst>
          </p:cNvPr>
          <p:cNvSpPr>
            <a:spLocks noGrp="1"/>
          </p:cNvSpPr>
          <p:nvPr>
            <p:ph type="pic" sz="quarter" idx="11" hasCustomPrompt="1"/>
          </p:nvPr>
        </p:nvSpPr>
        <p:spPr>
          <a:xfrm>
            <a:off x="5334000" y="0"/>
            <a:ext cx="6858000" cy="6858000"/>
          </a:xfrm>
          <a:blipFill>
            <a:blip r:embed="rId2" cstate="email">
              <a:extLst>
                <a:ext uri="{28A0092B-C50C-407E-A947-70E740481C1C}">
                  <a14:useLocalDpi xmlns:a14="http://schemas.microsoft.com/office/drawing/2010/main"/>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0ED29BB-504B-4391-81BE-66683AD9128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44558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1741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3646531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1967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lumMod val="40000"/>
                    <a:lumOff val="60000"/>
                  </a:schemeClr>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3531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714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88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924510-52C9-334D-90F2-E4A433524C41}"/>
              </a:ext>
            </a:extLst>
          </p:cNvPr>
          <p:cNvSpPr/>
          <p:nvPr userDrawn="1"/>
        </p:nvSpPr>
        <p:spPr bwMode="auto">
          <a:xfrm>
            <a:off x="6395722" y="0"/>
            <a:ext cx="5796278" cy="6858000"/>
          </a:xfrm>
          <a:prstGeom prst="rect">
            <a:avLst/>
          </a:prstGeom>
          <a:solidFill>
            <a:srgbClr val="3E1D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1CE4BF4A-4D5C-1248-9046-96D3D48BE7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95722" y="-1"/>
            <a:ext cx="5796278" cy="6858001"/>
          </a:xfrm>
          <a:prstGeom prst="rect">
            <a:avLst/>
          </a:prstGeom>
          <a:ln>
            <a:noFill/>
          </a:ln>
        </p:spPr>
      </p:pic>
    </p:spTree>
    <p:extLst>
      <p:ext uri="{BB962C8B-B14F-4D97-AF65-F5344CB8AC3E}">
        <p14:creationId xmlns:p14="http://schemas.microsoft.com/office/powerpoint/2010/main" val="2763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graphic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Rectangle 4">
            <a:extLst>
              <a:ext uri="{FF2B5EF4-FFF2-40B4-BE49-F238E27FC236}">
                <a16:creationId xmlns:a16="http://schemas.microsoft.com/office/drawing/2014/main" id="{7F1925CC-BA9D-4D40-B695-B957CD033741}"/>
              </a:ext>
            </a:extLst>
          </p:cNvPr>
          <p:cNvSpPr/>
          <p:nvPr userDrawn="1"/>
        </p:nvSpPr>
        <p:spPr bwMode="auto">
          <a:xfrm>
            <a:off x="6395722" y="0"/>
            <a:ext cx="579627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5AE0640-138F-254C-8405-5BB88675B5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95722" y="-1"/>
            <a:ext cx="5796278" cy="6858001"/>
          </a:xfrm>
          <a:prstGeom prst="rect">
            <a:avLst/>
          </a:prstGeom>
        </p:spPr>
      </p:pic>
    </p:spTree>
    <p:extLst>
      <p:ext uri="{BB962C8B-B14F-4D97-AF65-F5344CB8AC3E}">
        <p14:creationId xmlns:p14="http://schemas.microsoft.com/office/powerpoint/2010/main" val="21536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cstate="email">
              <a:extLst>
                <a:ext uri="{28A0092B-C50C-407E-A947-70E740481C1C}">
                  <a14:useLocalDpi xmlns:a14="http://schemas.microsoft.com/office/drawing/2010/main"/>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8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33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2BB9A068-51D7-8F44-9B3D-FC646154DAC8}"/>
              </a:ext>
            </a:extLst>
          </p:cNvPr>
          <p:cNvSpPr>
            <a:spLocks noGrp="1"/>
          </p:cNvSpPr>
          <p:nvPr>
            <p:ph type="pic" sz="quarter" idx="11" hasCustomPrompt="1"/>
          </p:nvPr>
        </p:nvSpPr>
        <p:spPr>
          <a:xfrm>
            <a:off x="5334000" y="0"/>
            <a:ext cx="6858000" cy="6858000"/>
          </a:xfrm>
          <a:blipFill>
            <a:blip r:embed="rId2" cstate="email">
              <a:extLst>
                <a:ext uri="{28A0092B-C50C-407E-A947-70E740481C1C}">
                  <a14:useLocalDpi xmlns:a14="http://schemas.microsoft.com/office/drawing/2010/main"/>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75582F2-DFDD-4CC4-AC2E-BA5BF1E4CA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8735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851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Microsoft Teams Logo">
            <a:extLst>
              <a:ext uri="{FF2B5EF4-FFF2-40B4-BE49-F238E27FC236}">
                <a16:creationId xmlns:a16="http://schemas.microsoft.com/office/drawing/2014/main" id="{286FD364-646F-4818-9F75-F213E270A1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2722381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202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Microsoft Teams Logo">
            <a:extLst>
              <a:ext uri="{FF2B5EF4-FFF2-40B4-BE49-F238E27FC236}">
                <a16:creationId xmlns:a16="http://schemas.microsoft.com/office/drawing/2014/main" id="{5567DD40-CB92-4D5A-9AA9-9409080A9E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5674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Microsoft Teams Logo">
            <a:extLst>
              <a:ext uri="{FF2B5EF4-FFF2-40B4-BE49-F238E27FC236}">
                <a16:creationId xmlns:a16="http://schemas.microsoft.com/office/drawing/2014/main" id="{EFFF51FB-E117-42D5-B29F-49F07B3306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88756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5" name="Text Placeholder 7">
            <a:extLst>
              <a:ext uri="{FF2B5EF4-FFF2-40B4-BE49-F238E27FC236}">
                <a16:creationId xmlns:a16="http://schemas.microsoft.com/office/drawing/2014/main" id="{B9228C5F-84CB-BF4A-8982-6BBE1AE9B203}"/>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0AC708B6-8E29-B54E-B5BC-22D3F3A79D35}"/>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6B6DD043-AF71-E04E-90DA-432FF63F1E38}"/>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a:extLst>
              <a:ext uri="{FF2B5EF4-FFF2-40B4-BE49-F238E27FC236}">
                <a16:creationId xmlns:a16="http://schemas.microsoft.com/office/drawing/2014/main" id="{D2F0C722-74E8-854E-ABB2-95FEA2574037}"/>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9" name="Text Placeholder 7">
            <a:extLst>
              <a:ext uri="{FF2B5EF4-FFF2-40B4-BE49-F238E27FC236}">
                <a16:creationId xmlns:a16="http://schemas.microsoft.com/office/drawing/2014/main" id="{780F7ACC-145B-CF45-AAB9-7961394820DB}"/>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1">
            <a:extLst>
              <a:ext uri="{FF2B5EF4-FFF2-40B4-BE49-F238E27FC236}">
                <a16:creationId xmlns:a16="http://schemas.microsoft.com/office/drawing/2014/main" id="{8F66FABA-8AB7-CD44-B776-784790DE760C}"/>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169B9E47-D4A7-8F4B-933F-AECD3FED40FA}"/>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876D24-870A-4C04-9294-3311C48026DE}"/>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26710295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E8E2107F-D756-284E-A18C-EC19015DFDD3}"/>
              </a:ext>
            </a:extLst>
          </p:cNvPr>
          <p:cNvSpPr>
            <a:spLocks noGrp="1"/>
          </p:cNvSpPr>
          <p:nvPr>
            <p:ph type="body" sz="quarter" idx="16" hasCustomPrompt="1"/>
          </p:nvPr>
        </p:nvSpPr>
        <p:spPr>
          <a:xfrm>
            <a:off x="584201" y="166618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12" name="Text Placeholder 7">
            <a:extLst>
              <a:ext uri="{FF2B5EF4-FFF2-40B4-BE49-F238E27FC236}">
                <a16:creationId xmlns:a16="http://schemas.microsoft.com/office/drawing/2014/main" id="{EEDCCC92-5800-7840-A07F-7142E9682A16}"/>
              </a:ext>
            </a:extLst>
          </p:cNvPr>
          <p:cNvSpPr>
            <a:spLocks noGrp="1"/>
          </p:cNvSpPr>
          <p:nvPr>
            <p:ph type="body" sz="quarter" idx="14" hasCustomPrompt="1"/>
          </p:nvPr>
        </p:nvSpPr>
        <p:spPr>
          <a:xfrm>
            <a:off x="1052948" y="166618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3" name="Text Placeholder 11">
            <a:extLst>
              <a:ext uri="{FF2B5EF4-FFF2-40B4-BE49-F238E27FC236}">
                <a16:creationId xmlns:a16="http://schemas.microsoft.com/office/drawing/2014/main" id="{B59C73EE-192A-DC41-998B-295E17CA6792}"/>
              </a:ext>
            </a:extLst>
          </p:cNvPr>
          <p:cNvSpPr>
            <a:spLocks noGrp="1"/>
          </p:cNvSpPr>
          <p:nvPr>
            <p:ph type="body" sz="quarter" idx="17" hasCustomPrompt="1"/>
          </p:nvPr>
        </p:nvSpPr>
        <p:spPr>
          <a:xfrm>
            <a:off x="584201" y="204196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2" name="Text Placeholder 7">
            <a:extLst>
              <a:ext uri="{FF2B5EF4-FFF2-40B4-BE49-F238E27FC236}">
                <a16:creationId xmlns:a16="http://schemas.microsoft.com/office/drawing/2014/main" id="{78C925AD-00CE-2349-8207-C79406FC49D5}"/>
              </a:ext>
            </a:extLst>
          </p:cNvPr>
          <p:cNvSpPr>
            <a:spLocks noGrp="1"/>
          </p:cNvSpPr>
          <p:nvPr>
            <p:ph type="body" sz="quarter" idx="18" hasCustomPrompt="1"/>
          </p:nvPr>
        </p:nvSpPr>
        <p:spPr>
          <a:xfrm>
            <a:off x="1052948" y="204196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3" name="Text Placeholder 11">
            <a:extLst>
              <a:ext uri="{FF2B5EF4-FFF2-40B4-BE49-F238E27FC236}">
                <a16:creationId xmlns:a16="http://schemas.microsoft.com/office/drawing/2014/main" id="{31D50A13-4F84-9246-AAE0-27B2B8351740}"/>
              </a:ext>
            </a:extLst>
          </p:cNvPr>
          <p:cNvSpPr>
            <a:spLocks noGrp="1"/>
          </p:cNvSpPr>
          <p:nvPr>
            <p:ph type="body" sz="quarter" idx="19" hasCustomPrompt="1"/>
          </p:nvPr>
        </p:nvSpPr>
        <p:spPr>
          <a:xfrm>
            <a:off x="584201" y="241774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4" name="Text Placeholder 7">
            <a:extLst>
              <a:ext uri="{FF2B5EF4-FFF2-40B4-BE49-F238E27FC236}">
                <a16:creationId xmlns:a16="http://schemas.microsoft.com/office/drawing/2014/main" id="{804F4C3E-9FC0-DB4D-8D21-6D56432FE1C2}"/>
              </a:ext>
            </a:extLst>
          </p:cNvPr>
          <p:cNvSpPr>
            <a:spLocks noGrp="1"/>
          </p:cNvSpPr>
          <p:nvPr>
            <p:ph type="body" sz="quarter" idx="20" hasCustomPrompt="1"/>
          </p:nvPr>
        </p:nvSpPr>
        <p:spPr>
          <a:xfrm>
            <a:off x="1052948" y="2417749"/>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5" name="Text Placeholder 11">
            <a:extLst>
              <a:ext uri="{FF2B5EF4-FFF2-40B4-BE49-F238E27FC236}">
                <a16:creationId xmlns:a16="http://schemas.microsoft.com/office/drawing/2014/main" id="{63B61F84-ABD5-8648-B558-796006AA0455}"/>
              </a:ext>
            </a:extLst>
          </p:cNvPr>
          <p:cNvSpPr>
            <a:spLocks noGrp="1"/>
          </p:cNvSpPr>
          <p:nvPr>
            <p:ph type="body" sz="quarter" idx="21" hasCustomPrompt="1"/>
          </p:nvPr>
        </p:nvSpPr>
        <p:spPr>
          <a:xfrm>
            <a:off x="584201" y="280605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6" name="Text Placeholder 7">
            <a:extLst>
              <a:ext uri="{FF2B5EF4-FFF2-40B4-BE49-F238E27FC236}">
                <a16:creationId xmlns:a16="http://schemas.microsoft.com/office/drawing/2014/main" id="{26D69D38-758C-7B49-B3A5-187966E71965}"/>
              </a:ext>
            </a:extLst>
          </p:cNvPr>
          <p:cNvSpPr>
            <a:spLocks noGrp="1"/>
          </p:cNvSpPr>
          <p:nvPr>
            <p:ph type="body" sz="quarter" idx="22" hasCustomPrompt="1"/>
          </p:nvPr>
        </p:nvSpPr>
        <p:spPr>
          <a:xfrm>
            <a:off x="1052948" y="280605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7" name="Text Placeholder 11">
            <a:extLst>
              <a:ext uri="{FF2B5EF4-FFF2-40B4-BE49-F238E27FC236}">
                <a16:creationId xmlns:a16="http://schemas.microsoft.com/office/drawing/2014/main" id="{384E171F-B0E2-AA4E-9E98-C2FBBB1E35DF}"/>
              </a:ext>
            </a:extLst>
          </p:cNvPr>
          <p:cNvSpPr>
            <a:spLocks noGrp="1"/>
          </p:cNvSpPr>
          <p:nvPr>
            <p:ph type="body" sz="quarter" idx="23" hasCustomPrompt="1"/>
          </p:nvPr>
        </p:nvSpPr>
        <p:spPr>
          <a:xfrm>
            <a:off x="584201" y="318183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8" name="Text Placeholder 7">
            <a:extLst>
              <a:ext uri="{FF2B5EF4-FFF2-40B4-BE49-F238E27FC236}">
                <a16:creationId xmlns:a16="http://schemas.microsoft.com/office/drawing/2014/main" id="{EB5D655A-3EEA-3F46-8DF9-C02C9731BC5F}"/>
              </a:ext>
            </a:extLst>
          </p:cNvPr>
          <p:cNvSpPr>
            <a:spLocks noGrp="1"/>
          </p:cNvSpPr>
          <p:nvPr>
            <p:ph type="body" sz="quarter" idx="24" hasCustomPrompt="1"/>
          </p:nvPr>
        </p:nvSpPr>
        <p:spPr>
          <a:xfrm>
            <a:off x="1052948" y="318183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9" name="Text Placeholder 11">
            <a:extLst>
              <a:ext uri="{FF2B5EF4-FFF2-40B4-BE49-F238E27FC236}">
                <a16:creationId xmlns:a16="http://schemas.microsoft.com/office/drawing/2014/main" id="{6D3E8F46-A884-8546-8FB0-7E986E7FF094}"/>
              </a:ext>
            </a:extLst>
          </p:cNvPr>
          <p:cNvSpPr>
            <a:spLocks noGrp="1"/>
          </p:cNvSpPr>
          <p:nvPr>
            <p:ph type="body" sz="quarter" idx="25" hasCustomPrompt="1"/>
          </p:nvPr>
        </p:nvSpPr>
        <p:spPr>
          <a:xfrm>
            <a:off x="584201" y="355761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30" name="Text Placeholder 7">
            <a:extLst>
              <a:ext uri="{FF2B5EF4-FFF2-40B4-BE49-F238E27FC236}">
                <a16:creationId xmlns:a16="http://schemas.microsoft.com/office/drawing/2014/main" id="{2DC88330-CF4F-8042-AC6A-DE435746CEEF}"/>
              </a:ext>
            </a:extLst>
          </p:cNvPr>
          <p:cNvSpPr>
            <a:spLocks noGrp="1"/>
          </p:cNvSpPr>
          <p:nvPr>
            <p:ph type="body" sz="quarter" idx="26" hasCustomPrompt="1"/>
          </p:nvPr>
        </p:nvSpPr>
        <p:spPr>
          <a:xfrm>
            <a:off x="1052948" y="355761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5" name="Title 1">
            <a:extLst>
              <a:ext uri="{FF2B5EF4-FFF2-40B4-BE49-F238E27FC236}">
                <a16:creationId xmlns:a16="http://schemas.microsoft.com/office/drawing/2014/main" id="{E7F93F86-C8E9-4C2B-8A89-9651C91CBE8A}"/>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29929568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7B9D4545-0309-F242-9ECB-265B5CCA5D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17799255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51677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jpeg"/><Relationship Id="rId3" Type="http://schemas.openxmlformats.org/officeDocument/2006/relationships/image" Target="../media/image18.png"/><Relationship Id="rId21" Type="http://schemas.openxmlformats.org/officeDocument/2006/relationships/image" Target="../media/image36.jpe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jpeg"/><Relationship Id="rId2" Type="http://schemas.openxmlformats.org/officeDocument/2006/relationships/notesSlide" Target="../notesSlides/notesSlide1.xml"/><Relationship Id="rId16" Type="http://schemas.openxmlformats.org/officeDocument/2006/relationships/image" Target="../media/image31.png"/><Relationship Id="rId20" Type="http://schemas.openxmlformats.org/officeDocument/2006/relationships/image" Target="../media/image35.jpeg"/><Relationship Id="rId1" Type="http://schemas.openxmlformats.org/officeDocument/2006/relationships/slideLayout" Target="../slideLayouts/slideLayout11.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svg"/></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hyperlink" Target="https://aka.ms/Viva/Connections/Partners" TargetMode="External"/><Relationship Id="rId5" Type="http://schemas.openxmlformats.org/officeDocument/2006/relationships/image" Target="../media/image32.jpe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aka.ms/Viva/Setup" TargetMode="External"/><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s://aka.ms/SharePointLookbook" TargetMode="External"/><Relationship Id="rId2" Type="http://schemas.openxmlformats.org/officeDocument/2006/relationships/hyperlink" Target="https://aka.ms/Viva/Setup" TargetMode="External"/><Relationship Id="rId1" Type="http://schemas.openxmlformats.org/officeDocument/2006/relationships/slideLayout" Target="../slideLayouts/slideLayout11.xml"/><Relationship Id="rId6" Type="http://schemas.openxmlformats.org/officeDocument/2006/relationships/hyperlink" Target="https://aka.ms/Viva/Connections/Create" TargetMode="External"/><Relationship Id="rId5" Type="http://schemas.openxmlformats.org/officeDocument/2006/relationships/hyperlink" Target="https://aka.ms/Viva/Connections/Partners" TargetMode="External"/><Relationship Id="rId4" Type="http://schemas.openxmlformats.org/officeDocument/2006/relationships/hyperlink" Target="https://aka.ms/Viva/Connections/Desig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A61-AB2C-4E64-B31E-F7F8043B658A}"/>
              </a:ext>
            </a:extLst>
          </p:cNvPr>
          <p:cNvSpPr>
            <a:spLocks noGrp="1"/>
          </p:cNvSpPr>
          <p:nvPr>
            <p:ph type="title"/>
          </p:nvPr>
        </p:nvSpPr>
        <p:spPr>
          <a:xfrm>
            <a:off x="567616" y="3342831"/>
            <a:ext cx="5507737" cy="553998"/>
          </a:xfrm>
        </p:spPr>
        <p:txBody>
          <a:bodyPr/>
          <a:lstStyle/>
          <a:p>
            <a:r>
              <a:rPr lang="en-US"/>
              <a:t>Making it Real</a:t>
            </a:r>
          </a:p>
        </p:txBody>
      </p:sp>
      <p:sp>
        <p:nvSpPr>
          <p:cNvPr id="6" name="Text Placeholder 2">
            <a:extLst>
              <a:ext uri="{FF2B5EF4-FFF2-40B4-BE49-F238E27FC236}">
                <a16:creationId xmlns:a16="http://schemas.microsoft.com/office/drawing/2014/main" id="{58E70619-017B-4531-BCBD-A32A6D0C4B64}"/>
              </a:ext>
            </a:extLst>
          </p:cNvPr>
          <p:cNvSpPr txBox="1">
            <a:spLocks/>
          </p:cNvSpPr>
          <p:nvPr/>
        </p:nvSpPr>
        <p:spPr>
          <a:xfrm>
            <a:off x="588263" y="4127570"/>
            <a:ext cx="4434921" cy="101566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Corey Buzzell</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Principal Architect,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 Technology Center (MTC)</a:t>
            </a:r>
          </a:p>
        </p:txBody>
      </p:sp>
      <p:pic>
        <p:nvPicPr>
          <p:cNvPr id="3078" name="Picture 6" descr="See the source image">
            <a:extLst>
              <a:ext uri="{FF2B5EF4-FFF2-40B4-BE49-F238E27FC236}">
                <a16:creationId xmlns:a16="http://schemas.microsoft.com/office/drawing/2014/main" id="{47BCDAFA-F2BB-4371-B426-E5AD63FE749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69784" y="3092115"/>
            <a:ext cx="1833986" cy="18339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0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erson working on a computer&#10;&#10;Description automatically generated with low confidence">
            <a:extLst>
              <a:ext uri="{FF2B5EF4-FFF2-40B4-BE49-F238E27FC236}">
                <a16:creationId xmlns:a16="http://schemas.microsoft.com/office/drawing/2014/main" id="{BE775853-E262-4837-935A-0BFDDF2D30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49494" y="1594741"/>
            <a:ext cx="2247098" cy="3429000"/>
          </a:xfrm>
          <a:custGeom>
            <a:avLst/>
            <a:gdLst>
              <a:gd name="connsiteX0" fmla="*/ 0 w 2247098"/>
              <a:gd name="connsiteY0" fmla="*/ 0 h 3429000"/>
              <a:gd name="connsiteX1" fmla="*/ 2247098 w 2247098"/>
              <a:gd name="connsiteY1" fmla="*/ 0 h 3429000"/>
              <a:gd name="connsiteX2" fmla="*/ 2247098 w 2247098"/>
              <a:gd name="connsiteY2" fmla="*/ 3429000 h 3429000"/>
              <a:gd name="connsiteX3" fmla="*/ 0 w 224709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247098" h="3429000">
                <a:moveTo>
                  <a:pt x="0" y="0"/>
                </a:moveTo>
                <a:lnTo>
                  <a:pt x="2247098" y="0"/>
                </a:lnTo>
                <a:lnTo>
                  <a:pt x="2247098" y="3429000"/>
                </a:lnTo>
                <a:lnTo>
                  <a:pt x="0" y="3429000"/>
                </a:lnTo>
                <a:close/>
              </a:path>
            </a:pathLst>
          </a:custGeom>
        </p:spPr>
      </p:pic>
      <p:pic>
        <p:nvPicPr>
          <p:cNvPr id="47" name="Picture 46" descr="A person looking at a tablet&#10;&#10;Description automatically generated with medium confidence">
            <a:extLst>
              <a:ext uri="{FF2B5EF4-FFF2-40B4-BE49-F238E27FC236}">
                <a16:creationId xmlns:a16="http://schemas.microsoft.com/office/drawing/2014/main" id="{98B7516A-8BEC-4485-AA44-E61DD663B11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18421" y="1594741"/>
            <a:ext cx="2247098" cy="3429000"/>
          </a:xfrm>
          <a:custGeom>
            <a:avLst/>
            <a:gdLst>
              <a:gd name="connsiteX0" fmla="*/ 0 w 2247098"/>
              <a:gd name="connsiteY0" fmla="*/ 0 h 3429000"/>
              <a:gd name="connsiteX1" fmla="*/ 2247098 w 2247098"/>
              <a:gd name="connsiteY1" fmla="*/ 0 h 3429000"/>
              <a:gd name="connsiteX2" fmla="*/ 2247098 w 2247098"/>
              <a:gd name="connsiteY2" fmla="*/ 3429000 h 3429000"/>
              <a:gd name="connsiteX3" fmla="*/ 0 w 224709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247098" h="3429000">
                <a:moveTo>
                  <a:pt x="0" y="0"/>
                </a:moveTo>
                <a:lnTo>
                  <a:pt x="2247098" y="0"/>
                </a:lnTo>
                <a:lnTo>
                  <a:pt x="2247098" y="3429000"/>
                </a:lnTo>
                <a:lnTo>
                  <a:pt x="0" y="3429000"/>
                </a:lnTo>
                <a:close/>
              </a:path>
            </a:pathLst>
          </a:custGeom>
        </p:spPr>
      </p:pic>
      <p:pic>
        <p:nvPicPr>
          <p:cNvPr id="48" name="Picture 47" descr="A picture containing text, table, indoor, person&#10;&#10;Description automatically generated">
            <a:extLst>
              <a:ext uri="{FF2B5EF4-FFF2-40B4-BE49-F238E27FC236}">
                <a16:creationId xmlns:a16="http://schemas.microsoft.com/office/drawing/2014/main" id="{50F125A9-7277-45F0-ACAB-24FC388C9C7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67897" y="1594741"/>
            <a:ext cx="2247098" cy="3429000"/>
          </a:xfrm>
          <a:custGeom>
            <a:avLst/>
            <a:gdLst>
              <a:gd name="connsiteX0" fmla="*/ 0 w 2247098"/>
              <a:gd name="connsiteY0" fmla="*/ 0 h 3429000"/>
              <a:gd name="connsiteX1" fmla="*/ 2247098 w 2247098"/>
              <a:gd name="connsiteY1" fmla="*/ 0 h 3429000"/>
              <a:gd name="connsiteX2" fmla="*/ 2247098 w 2247098"/>
              <a:gd name="connsiteY2" fmla="*/ 3429000 h 3429000"/>
              <a:gd name="connsiteX3" fmla="*/ 0 w 224709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247098" h="3429000">
                <a:moveTo>
                  <a:pt x="0" y="0"/>
                </a:moveTo>
                <a:lnTo>
                  <a:pt x="2247098" y="0"/>
                </a:lnTo>
                <a:lnTo>
                  <a:pt x="2247098" y="3429000"/>
                </a:lnTo>
                <a:lnTo>
                  <a:pt x="0" y="3429000"/>
                </a:lnTo>
                <a:close/>
              </a:path>
            </a:pathLst>
          </a:custGeom>
        </p:spPr>
      </p:pic>
      <p:pic>
        <p:nvPicPr>
          <p:cNvPr id="49" name="Picture 48">
            <a:extLst>
              <a:ext uri="{FF2B5EF4-FFF2-40B4-BE49-F238E27FC236}">
                <a16:creationId xmlns:a16="http://schemas.microsoft.com/office/drawing/2014/main" id="{8ED4CF86-1267-4F7E-84D6-E998E14B0C3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56275" y="1594741"/>
            <a:ext cx="2247098" cy="3429000"/>
          </a:xfrm>
          <a:custGeom>
            <a:avLst/>
            <a:gdLst>
              <a:gd name="connsiteX0" fmla="*/ 0 w 2247098"/>
              <a:gd name="connsiteY0" fmla="*/ 0 h 3429000"/>
              <a:gd name="connsiteX1" fmla="*/ 2247098 w 2247098"/>
              <a:gd name="connsiteY1" fmla="*/ 0 h 3429000"/>
              <a:gd name="connsiteX2" fmla="*/ 2247098 w 2247098"/>
              <a:gd name="connsiteY2" fmla="*/ 3429000 h 3429000"/>
              <a:gd name="connsiteX3" fmla="*/ 0 w 2247098"/>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247098" h="3429000">
                <a:moveTo>
                  <a:pt x="0" y="0"/>
                </a:moveTo>
                <a:lnTo>
                  <a:pt x="2247098" y="0"/>
                </a:lnTo>
                <a:lnTo>
                  <a:pt x="2247098" y="3429000"/>
                </a:lnTo>
                <a:lnTo>
                  <a:pt x="0" y="3429000"/>
                </a:lnTo>
                <a:close/>
              </a:path>
            </a:pathLst>
          </a:custGeom>
        </p:spPr>
      </p:pic>
      <p:grpSp>
        <p:nvGrpSpPr>
          <p:cNvPr id="50" name="Group 49">
            <a:extLst>
              <a:ext uri="{FF2B5EF4-FFF2-40B4-BE49-F238E27FC236}">
                <a16:creationId xmlns:a16="http://schemas.microsoft.com/office/drawing/2014/main" id="{D4C70397-62A5-4E44-B316-FA0B3B7FF752}"/>
              </a:ext>
            </a:extLst>
          </p:cNvPr>
          <p:cNvGrpSpPr/>
          <p:nvPr/>
        </p:nvGrpSpPr>
        <p:grpSpPr>
          <a:xfrm>
            <a:off x="5676208" y="4650971"/>
            <a:ext cx="731520" cy="731520"/>
            <a:chOff x="6586450" y="2519790"/>
            <a:chExt cx="731520" cy="731520"/>
          </a:xfrm>
        </p:grpSpPr>
        <p:sp>
          <p:nvSpPr>
            <p:cNvPr id="83" name="Oval 82">
              <a:extLst>
                <a:ext uri="{FF2B5EF4-FFF2-40B4-BE49-F238E27FC236}">
                  <a16:creationId xmlns:a16="http://schemas.microsoft.com/office/drawing/2014/main" id="{DD64DE98-7D7D-4728-9A1E-B0E6B7197C07}"/>
                </a:ext>
                <a:ext uri="{C183D7F6-B498-43B3-948B-1728B52AA6E4}">
                  <adec:decorative xmlns:adec="http://schemas.microsoft.com/office/drawing/2017/decorative" val="1"/>
                </a:ext>
              </a:extLst>
            </p:cNvPr>
            <p:cNvSpPr/>
            <p:nvPr/>
          </p:nvSpPr>
          <p:spPr bwMode="auto">
            <a:xfrm>
              <a:off x="6586450" y="2519790"/>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50">
              <a:extLst>
                <a:ext uri="{FF2B5EF4-FFF2-40B4-BE49-F238E27FC236}">
                  <a16:creationId xmlns:a16="http://schemas.microsoft.com/office/drawing/2014/main" id="{1DB76F89-CBA1-4366-A668-0B5A5941A8EA}"/>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59532" y="2678234"/>
              <a:ext cx="411480" cy="411480"/>
            </a:xfrm>
            <a:prstGeom prst="rect">
              <a:avLst/>
            </a:prstGeom>
          </p:spPr>
        </p:pic>
      </p:grpSp>
      <p:grpSp>
        <p:nvGrpSpPr>
          <p:cNvPr id="51" name="Group 50">
            <a:extLst>
              <a:ext uri="{FF2B5EF4-FFF2-40B4-BE49-F238E27FC236}">
                <a16:creationId xmlns:a16="http://schemas.microsoft.com/office/drawing/2014/main" id="{08DA6E7F-4CC2-419F-ACE3-0581C84DC512}"/>
              </a:ext>
            </a:extLst>
          </p:cNvPr>
          <p:cNvGrpSpPr/>
          <p:nvPr/>
        </p:nvGrpSpPr>
        <p:grpSpPr>
          <a:xfrm>
            <a:off x="8007281" y="4650971"/>
            <a:ext cx="731520" cy="731520"/>
            <a:chOff x="8917523" y="2519790"/>
            <a:chExt cx="731520" cy="731520"/>
          </a:xfrm>
        </p:grpSpPr>
        <p:sp>
          <p:nvSpPr>
            <p:cNvPr id="81" name="Oval 80">
              <a:extLst>
                <a:ext uri="{FF2B5EF4-FFF2-40B4-BE49-F238E27FC236}">
                  <a16:creationId xmlns:a16="http://schemas.microsoft.com/office/drawing/2014/main" id="{DD2C4ECD-BDBB-4F91-85B1-34690D312659}"/>
                </a:ext>
                <a:ext uri="{C183D7F6-B498-43B3-948B-1728B52AA6E4}">
                  <adec:decorative xmlns:adec="http://schemas.microsoft.com/office/drawing/2017/decorative" val="1"/>
                </a:ext>
              </a:extLst>
            </p:cNvPr>
            <p:cNvSpPr/>
            <p:nvPr/>
          </p:nvSpPr>
          <p:spPr bwMode="auto">
            <a:xfrm>
              <a:off x="8917523" y="2519790"/>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Graphic 54">
              <a:extLst>
                <a:ext uri="{FF2B5EF4-FFF2-40B4-BE49-F238E27FC236}">
                  <a16:creationId xmlns:a16="http://schemas.microsoft.com/office/drawing/2014/main" id="{187C9E82-8898-441F-8478-143AB3D639C4}"/>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77543" y="2670640"/>
              <a:ext cx="411480" cy="411480"/>
            </a:xfrm>
            <a:prstGeom prst="rect">
              <a:avLst/>
            </a:prstGeom>
          </p:spPr>
        </p:pic>
      </p:grpSp>
      <p:grpSp>
        <p:nvGrpSpPr>
          <p:cNvPr id="52" name="Group 51">
            <a:extLst>
              <a:ext uri="{FF2B5EF4-FFF2-40B4-BE49-F238E27FC236}">
                <a16:creationId xmlns:a16="http://schemas.microsoft.com/office/drawing/2014/main" id="{1A6DB948-7136-4A76-A3B7-A755DE65B4B0}"/>
              </a:ext>
            </a:extLst>
          </p:cNvPr>
          <p:cNvGrpSpPr/>
          <p:nvPr/>
        </p:nvGrpSpPr>
        <p:grpSpPr>
          <a:xfrm>
            <a:off x="3345136" y="4650971"/>
            <a:ext cx="731520" cy="731520"/>
            <a:chOff x="4255378" y="2519790"/>
            <a:chExt cx="731520" cy="731520"/>
          </a:xfrm>
        </p:grpSpPr>
        <p:sp>
          <p:nvSpPr>
            <p:cNvPr id="79" name="Oval 78">
              <a:extLst>
                <a:ext uri="{FF2B5EF4-FFF2-40B4-BE49-F238E27FC236}">
                  <a16:creationId xmlns:a16="http://schemas.microsoft.com/office/drawing/2014/main" id="{BDCD76BF-9519-4CA5-9F65-2FB886C8BEE3}"/>
                </a:ext>
                <a:ext uri="{C183D7F6-B498-43B3-948B-1728B52AA6E4}">
                  <adec:decorative xmlns:adec="http://schemas.microsoft.com/office/drawing/2017/decorative" val="1"/>
                </a:ext>
              </a:extLst>
            </p:cNvPr>
            <p:cNvSpPr/>
            <p:nvPr/>
          </p:nvSpPr>
          <p:spPr bwMode="auto">
            <a:xfrm>
              <a:off x="4255378" y="2519790"/>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Graphic 57">
              <a:extLst>
                <a:ext uri="{FF2B5EF4-FFF2-40B4-BE49-F238E27FC236}">
                  <a16:creationId xmlns:a16="http://schemas.microsoft.com/office/drawing/2014/main" id="{17BADC91-5BEC-4FF0-815A-D95652EF9A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415398" y="2679810"/>
              <a:ext cx="411480" cy="411480"/>
            </a:xfrm>
            <a:prstGeom prst="rect">
              <a:avLst/>
            </a:prstGeom>
          </p:spPr>
        </p:pic>
      </p:grpSp>
      <p:grpSp>
        <p:nvGrpSpPr>
          <p:cNvPr id="53" name="Group 52">
            <a:extLst>
              <a:ext uri="{FF2B5EF4-FFF2-40B4-BE49-F238E27FC236}">
                <a16:creationId xmlns:a16="http://schemas.microsoft.com/office/drawing/2014/main" id="{7E86E6EF-CB2C-4EB1-97BD-96520DDD18E1}"/>
              </a:ext>
            </a:extLst>
          </p:cNvPr>
          <p:cNvGrpSpPr/>
          <p:nvPr/>
        </p:nvGrpSpPr>
        <p:grpSpPr>
          <a:xfrm>
            <a:off x="1014064" y="4650971"/>
            <a:ext cx="731520" cy="731520"/>
            <a:chOff x="1924306" y="2519790"/>
            <a:chExt cx="731520" cy="731520"/>
          </a:xfrm>
        </p:grpSpPr>
        <p:sp>
          <p:nvSpPr>
            <p:cNvPr id="77" name="Oval 76">
              <a:extLst>
                <a:ext uri="{FF2B5EF4-FFF2-40B4-BE49-F238E27FC236}">
                  <a16:creationId xmlns:a16="http://schemas.microsoft.com/office/drawing/2014/main" id="{6D032616-CC47-4EC1-91B0-1C36669EF7EB}"/>
                </a:ext>
                <a:ext uri="{C183D7F6-B498-43B3-948B-1728B52AA6E4}">
                  <adec:decorative xmlns:adec="http://schemas.microsoft.com/office/drawing/2017/decorative" val="1"/>
                </a:ext>
              </a:extLst>
            </p:cNvPr>
            <p:cNvSpPr/>
            <p:nvPr/>
          </p:nvSpPr>
          <p:spPr bwMode="auto">
            <a:xfrm>
              <a:off x="1924306" y="2519790"/>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8" name="Graphic 60">
              <a:extLst>
                <a:ext uri="{FF2B5EF4-FFF2-40B4-BE49-F238E27FC236}">
                  <a16:creationId xmlns:a16="http://schemas.microsoft.com/office/drawing/2014/main" id="{E73C6CAB-FCC9-4F06-BA5B-E3965050FE7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084326" y="2679810"/>
              <a:ext cx="411480" cy="411480"/>
            </a:xfrm>
            <a:prstGeom prst="rect">
              <a:avLst/>
            </a:prstGeom>
          </p:spPr>
        </p:pic>
      </p:grpSp>
      <p:pic>
        <p:nvPicPr>
          <p:cNvPr id="54" name="Picture 53" descr="A person's hands on a computer keyboard&#10;&#10;Description automatically generated with low confidence">
            <a:extLst>
              <a:ext uri="{FF2B5EF4-FFF2-40B4-BE49-F238E27FC236}">
                <a16:creationId xmlns:a16="http://schemas.microsoft.com/office/drawing/2014/main" id="{99A51E28-8D9C-41A1-BB89-DBD5F4381DF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9992076" y="3495513"/>
            <a:ext cx="1828800" cy="1522786"/>
          </a:xfrm>
          <a:custGeom>
            <a:avLst/>
            <a:gdLst>
              <a:gd name="connsiteX0" fmla="*/ 0 w 1828800"/>
              <a:gd name="connsiteY0" fmla="*/ 0 h 1522786"/>
              <a:gd name="connsiteX1" fmla="*/ 1828800 w 1828800"/>
              <a:gd name="connsiteY1" fmla="*/ 0 h 1522786"/>
              <a:gd name="connsiteX2" fmla="*/ 1828800 w 1828800"/>
              <a:gd name="connsiteY2" fmla="*/ 1522786 h 1522786"/>
              <a:gd name="connsiteX3" fmla="*/ 0 w 1828800"/>
              <a:gd name="connsiteY3" fmla="*/ 1522786 h 1522786"/>
            </a:gdLst>
            <a:ahLst/>
            <a:cxnLst>
              <a:cxn ang="0">
                <a:pos x="connsiteX0" y="connsiteY0"/>
              </a:cxn>
              <a:cxn ang="0">
                <a:pos x="connsiteX1" y="connsiteY1"/>
              </a:cxn>
              <a:cxn ang="0">
                <a:pos x="connsiteX2" y="connsiteY2"/>
              </a:cxn>
              <a:cxn ang="0">
                <a:pos x="connsiteX3" y="connsiteY3"/>
              </a:cxn>
            </a:cxnLst>
            <a:rect l="l" t="t" r="r" b="b"/>
            <a:pathLst>
              <a:path w="1828800" h="1522786">
                <a:moveTo>
                  <a:pt x="0" y="0"/>
                </a:moveTo>
                <a:lnTo>
                  <a:pt x="1828800" y="0"/>
                </a:lnTo>
                <a:lnTo>
                  <a:pt x="1828800" y="1522786"/>
                </a:lnTo>
                <a:lnTo>
                  <a:pt x="0" y="1522786"/>
                </a:lnTo>
                <a:close/>
              </a:path>
            </a:pathLst>
          </a:custGeom>
        </p:spPr>
      </p:pic>
      <p:sp>
        <p:nvSpPr>
          <p:cNvPr id="55" name="Title 6">
            <a:extLst>
              <a:ext uri="{FF2B5EF4-FFF2-40B4-BE49-F238E27FC236}">
                <a16:creationId xmlns:a16="http://schemas.microsoft.com/office/drawing/2014/main" id="{8C3A965C-9ABC-4CA7-89DA-05BF59A2FA5A}"/>
              </a:ext>
            </a:extLst>
          </p:cNvPr>
          <p:cNvSpPr txBox="1">
            <a:spLocks/>
          </p:cNvSpPr>
          <p:nvPr/>
        </p:nvSpPr>
        <p:spPr>
          <a:xfrm>
            <a:off x="532709" y="471570"/>
            <a:ext cx="11018520" cy="430887"/>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9376C9"/>
                </a:solidFill>
                <a:effectLst/>
                <a:uLnTx/>
                <a:uFillTx/>
                <a:latin typeface="Segoe UI Semibold"/>
                <a:ea typeface="+mn-ea"/>
                <a:cs typeface="Segoe UI" pitchFamily="34" charset="0"/>
              </a:rPr>
              <a:t>Microsoft Viva</a:t>
            </a: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 employee experience platform for the hybrid era</a:t>
            </a:r>
          </a:p>
        </p:txBody>
      </p:sp>
      <p:sp>
        <p:nvSpPr>
          <p:cNvPr id="56" name="object 5">
            <a:extLst>
              <a:ext uri="{FF2B5EF4-FFF2-40B4-BE49-F238E27FC236}">
                <a16:creationId xmlns:a16="http://schemas.microsoft.com/office/drawing/2014/main" id="{8CFBB6C2-39CA-40B4-BFA7-2C529C0D82F4}"/>
              </a:ext>
            </a:extLst>
          </p:cNvPr>
          <p:cNvSpPr txBox="1"/>
          <p:nvPr/>
        </p:nvSpPr>
        <p:spPr>
          <a:xfrm>
            <a:off x="328264" y="5883301"/>
            <a:ext cx="2103120" cy="503129"/>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Culture and communications</a:t>
            </a:r>
          </a:p>
        </p:txBody>
      </p:sp>
      <p:sp>
        <p:nvSpPr>
          <p:cNvPr id="57" name="object 5">
            <a:extLst>
              <a:ext uri="{FF2B5EF4-FFF2-40B4-BE49-F238E27FC236}">
                <a16:creationId xmlns:a16="http://schemas.microsoft.com/office/drawing/2014/main" id="{8C69FC6F-99D3-49DF-8E5A-3F360A7359EC}"/>
              </a:ext>
            </a:extLst>
          </p:cNvPr>
          <p:cNvSpPr txBox="1"/>
          <p:nvPr/>
        </p:nvSpPr>
        <p:spPr>
          <a:xfrm>
            <a:off x="2659336" y="5883301"/>
            <a:ext cx="2103120" cy="503129"/>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Productivity and </a:t>
            </a:r>
            <a:b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wellbeing</a:t>
            </a:r>
          </a:p>
        </p:txBody>
      </p:sp>
      <p:sp>
        <p:nvSpPr>
          <p:cNvPr id="58" name="object 5">
            <a:extLst>
              <a:ext uri="{FF2B5EF4-FFF2-40B4-BE49-F238E27FC236}">
                <a16:creationId xmlns:a16="http://schemas.microsoft.com/office/drawing/2014/main" id="{40CEF052-C464-4934-8180-34B4B61C5995}"/>
              </a:ext>
            </a:extLst>
          </p:cNvPr>
          <p:cNvSpPr txBox="1"/>
          <p:nvPr/>
        </p:nvSpPr>
        <p:spPr>
          <a:xfrm>
            <a:off x="4990408" y="5883301"/>
            <a:ext cx="2103120" cy="503129"/>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Knowledge and</a:t>
            </a:r>
            <a:b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expertise</a:t>
            </a:r>
          </a:p>
        </p:txBody>
      </p:sp>
      <p:sp>
        <p:nvSpPr>
          <p:cNvPr id="59" name="object 5">
            <a:extLst>
              <a:ext uri="{FF2B5EF4-FFF2-40B4-BE49-F238E27FC236}">
                <a16:creationId xmlns:a16="http://schemas.microsoft.com/office/drawing/2014/main" id="{461F293B-C865-4A1A-951E-F2B6D578943A}"/>
              </a:ext>
            </a:extLst>
          </p:cNvPr>
          <p:cNvSpPr txBox="1"/>
          <p:nvPr/>
        </p:nvSpPr>
        <p:spPr>
          <a:xfrm>
            <a:off x="7321481" y="5883301"/>
            <a:ext cx="2103120" cy="503129"/>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Skilling and </a:t>
            </a:r>
            <a:b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growth</a:t>
            </a:r>
          </a:p>
        </p:txBody>
      </p:sp>
      <p:sp>
        <p:nvSpPr>
          <p:cNvPr id="60" name="object 5">
            <a:extLst>
              <a:ext uri="{FF2B5EF4-FFF2-40B4-BE49-F238E27FC236}">
                <a16:creationId xmlns:a16="http://schemas.microsoft.com/office/drawing/2014/main" id="{FA9A2E4F-F0A6-48B5-9FEE-C8E282F9E8B9}"/>
              </a:ext>
            </a:extLst>
          </p:cNvPr>
          <p:cNvSpPr txBox="1"/>
          <p:nvPr/>
        </p:nvSpPr>
        <p:spPr>
          <a:xfrm>
            <a:off x="9852057" y="5883301"/>
            <a:ext cx="2103120" cy="503129"/>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Objectives and</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key results</a:t>
            </a:r>
          </a:p>
        </p:txBody>
      </p:sp>
      <p:sp>
        <p:nvSpPr>
          <p:cNvPr id="61" name="object 5">
            <a:extLst>
              <a:ext uri="{FF2B5EF4-FFF2-40B4-BE49-F238E27FC236}">
                <a16:creationId xmlns:a16="http://schemas.microsoft.com/office/drawing/2014/main" id="{F131E29A-6A9C-4DDC-8CCD-DF69F8CF4E5C}"/>
              </a:ext>
            </a:extLst>
          </p:cNvPr>
          <p:cNvSpPr txBox="1"/>
          <p:nvPr/>
        </p:nvSpPr>
        <p:spPr>
          <a:xfrm>
            <a:off x="328264" y="5564496"/>
            <a:ext cx="2103120" cy="256908"/>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008272"/>
                </a:solidFill>
                <a:effectLst/>
                <a:uLnTx/>
                <a:uFillTx/>
                <a:latin typeface="Segoe UI Semibold"/>
                <a:ea typeface="+mn-ea"/>
                <a:cs typeface="Segoe UI Semibold"/>
              </a:rPr>
              <a:t>Viva Connections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sp>
        <p:nvSpPr>
          <p:cNvPr id="62" name="object 5">
            <a:extLst>
              <a:ext uri="{FF2B5EF4-FFF2-40B4-BE49-F238E27FC236}">
                <a16:creationId xmlns:a16="http://schemas.microsoft.com/office/drawing/2014/main" id="{52139024-2091-4C56-A778-E30BCF3B9362}"/>
              </a:ext>
            </a:extLst>
          </p:cNvPr>
          <p:cNvSpPr txBox="1"/>
          <p:nvPr/>
        </p:nvSpPr>
        <p:spPr>
          <a:xfrm>
            <a:off x="2659336" y="5564496"/>
            <a:ext cx="2103120" cy="256908"/>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D53B01"/>
                </a:solidFill>
                <a:effectLst/>
                <a:uLnTx/>
                <a:uFillTx/>
                <a:latin typeface="Segoe UI Semibold"/>
                <a:ea typeface="+mn-ea"/>
                <a:cs typeface="Segoe UI Semibold"/>
              </a:rPr>
              <a:t>Viva Insights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sp>
        <p:nvSpPr>
          <p:cNvPr id="63" name="object 5">
            <a:extLst>
              <a:ext uri="{FF2B5EF4-FFF2-40B4-BE49-F238E27FC236}">
                <a16:creationId xmlns:a16="http://schemas.microsoft.com/office/drawing/2014/main" id="{3FCD554F-82A4-42FD-BF99-CBF87CF46BF6}"/>
              </a:ext>
            </a:extLst>
          </p:cNvPr>
          <p:cNvSpPr txBox="1"/>
          <p:nvPr/>
        </p:nvSpPr>
        <p:spPr>
          <a:xfrm>
            <a:off x="4990408" y="5564496"/>
            <a:ext cx="2103120" cy="256908"/>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Viva Topics</a:t>
            </a:r>
            <a:endParaRPr kumimoji="0" lang="en-US" sz="1800" b="0" i="0" u="none" strike="noStrike" kern="1200" cap="none" spc="0" normalizeH="0" baseline="0" noProof="0">
              <a:ln>
                <a:noFill/>
              </a:ln>
              <a:solidFill>
                <a:srgbClr val="0078D4"/>
              </a:solidFill>
              <a:effectLst/>
              <a:uLnTx/>
              <a:uFillTx/>
              <a:latin typeface="Segoe UI Semibold"/>
              <a:ea typeface="+mn-ea"/>
              <a:cs typeface="Segoe UI Semibold"/>
            </a:endParaRPr>
          </a:p>
        </p:txBody>
      </p:sp>
      <p:sp>
        <p:nvSpPr>
          <p:cNvPr id="64" name="object 5">
            <a:extLst>
              <a:ext uri="{FF2B5EF4-FFF2-40B4-BE49-F238E27FC236}">
                <a16:creationId xmlns:a16="http://schemas.microsoft.com/office/drawing/2014/main" id="{504E1A97-C310-4866-9209-98E7962ED1D1}"/>
              </a:ext>
            </a:extLst>
          </p:cNvPr>
          <p:cNvSpPr txBox="1"/>
          <p:nvPr/>
        </p:nvSpPr>
        <p:spPr>
          <a:xfrm>
            <a:off x="7321481" y="5564496"/>
            <a:ext cx="2103120" cy="256908"/>
          </a:xfrm>
          <a:prstGeom prst="rect">
            <a:avLst/>
          </a:prstGeom>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107C10"/>
                </a:solidFill>
                <a:effectLst/>
                <a:uLnTx/>
                <a:uFillTx/>
                <a:latin typeface="Segoe UI Semibold"/>
                <a:ea typeface="+mn-ea"/>
                <a:cs typeface="Segoe UI Semibold"/>
              </a:rPr>
              <a:t>Viva Learning</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p:txBody>
      </p:sp>
      <p:grpSp>
        <p:nvGrpSpPr>
          <p:cNvPr id="65" name="Group 64">
            <a:extLst>
              <a:ext uri="{FF2B5EF4-FFF2-40B4-BE49-F238E27FC236}">
                <a16:creationId xmlns:a16="http://schemas.microsoft.com/office/drawing/2014/main" id="{6758F4B4-33F0-4645-8608-304E8DB9FA89}"/>
              </a:ext>
            </a:extLst>
          </p:cNvPr>
          <p:cNvGrpSpPr/>
          <p:nvPr/>
        </p:nvGrpSpPr>
        <p:grpSpPr>
          <a:xfrm>
            <a:off x="9852057" y="4650971"/>
            <a:ext cx="2103120" cy="1170433"/>
            <a:chOff x="9706585" y="4676942"/>
            <a:chExt cx="2103120" cy="1170433"/>
          </a:xfrm>
        </p:grpSpPr>
        <p:sp>
          <p:nvSpPr>
            <p:cNvPr id="73" name="object 5">
              <a:extLst>
                <a:ext uri="{FF2B5EF4-FFF2-40B4-BE49-F238E27FC236}">
                  <a16:creationId xmlns:a16="http://schemas.microsoft.com/office/drawing/2014/main" id="{757BEDD2-8DAA-4FE0-B9FC-2489034C8F55}"/>
                </a:ext>
              </a:extLst>
            </p:cNvPr>
            <p:cNvSpPr txBox="1"/>
            <p:nvPr/>
          </p:nvSpPr>
          <p:spPr>
            <a:xfrm>
              <a:off x="9706585" y="5590467"/>
              <a:ext cx="2103120" cy="256908"/>
            </a:xfrm>
            <a:prstGeom prst="rect">
              <a:avLst/>
            </a:prstGeom>
            <a:noFill/>
          </p:spPr>
          <p:txBody>
            <a:bodyPr vert="horz" wrap="square" lIns="0" tIns="10583"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0160" marR="0" lvl="0" indent="0" algn="ctr" defTabSz="914367" rtl="0" eaLnBrk="1" fontAlgn="auto" latinLnBrk="0" hangingPunct="1">
                <a:lnSpc>
                  <a:spcPct val="100000"/>
                </a:lnSpc>
                <a:spcBef>
                  <a:spcPts val="83"/>
                </a:spcBef>
                <a:spcAft>
                  <a:spcPts val="500"/>
                </a:spcAft>
                <a:buClrTx/>
                <a:buSzTx/>
                <a:buFontTx/>
                <a:buNone/>
                <a:tabLst/>
                <a:defRPr/>
              </a:pPr>
              <a:r>
                <a:rPr kumimoji="0" lang="en-US" sz="1600" b="1" i="0" u="none" strike="noStrike" kern="1200" cap="none" spc="0" normalizeH="0" baseline="0" noProof="0">
                  <a:ln>
                    <a:noFill/>
                  </a:ln>
                  <a:solidFill>
                    <a:srgbClr val="049CE3"/>
                  </a:solidFill>
                  <a:effectLst/>
                  <a:uLnTx/>
                  <a:uFillTx/>
                  <a:latin typeface="Segoe UI Semibold"/>
                  <a:ea typeface="+mn-ea"/>
                  <a:cs typeface="Segoe UI Semibold"/>
                </a:rPr>
                <a:t>Ally.io</a:t>
              </a:r>
              <a:endParaRPr kumimoji="0" lang="en-US" sz="1800" b="0" i="0" u="none" strike="noStrike" kern="1200" cap="none" spc="0" normalizeH="0" baseline="0" noProof="0">
                <a:ln>
                  <a:noFill/>
                </a:ln>
                <a:solidFill>
                  <a:srgbClr val="049CE3"/>
                </a:solidFill>
                <a:effectLst/>
                <a:uLnTx/>
                <a:uFillTx/>
                <a:latin typeface="Segoe UI Semibold"/>
                <a:ea typeface="+mn-ea"/>
                <a:cs typeface="Segoe UI Semibold"/>
              </a:endParaRPr>
            </a:p>
          </p:txBody>
        </p:sp>
        <p:grpSp>
          <p:nvGrpSpPr>
            <p:cNvPr id="74" name="Group 73">
              <a:extLst>
                <a:ext uri="{FF2B5EF4-FFF2-40B4-BE49-F238E27FC236}">
                  <a16:creationId xmlns:a16="http://schemas.microsoft.com/office/drawing/2014/main" id="{007754DD-2E98-491B-8D45-5405F452B8D8}"/>
                </a:ext>
              </a:extLst>
            </p:cNvPr>
            <p:cNvGrpSpPr/>
            <p:nvPr/>
          </p:nvGrpSpPr>
          <p:grpSpPr>
            <a:xfrm>
              <a:off x="10392385" y="4676942"/>
              <a:ext cx="731520" cy="731520"/>
              <a:chOff x="10392385" y="4676942"/>
              <a:chExt cx="731520" cy="731520"/>
            </a:xfrm>
          </p:grpSpPr>
          <p:sp>
            <p:nvSpPr>
              <p:cNvPr id="75" name="Oval 74">
                <a:extLst>
                  <a:ext uri="{FF2B5EF4-FFF2-40B4-BE49-F238E27FC236}">
                    <a16:creationId xmlns:a16="http://schemas.microsoft.com/office/drawing/2014/main" id="{4BF1D04F-6336-42B1-8B83-76E64F3B8CE6}"/>
                  </a:ext>
                  <a:ext uri="{C183D7F6-B498-43B3-948B-1728B52AA6E4}">
                    <adec:decorative xmlns:adec="http://schemas.microsoft.com/office/drawing/2017/decorative" val="1"/>
                  </a:ext>
                </a:extLst>
              </p:cNvPr>
              <p:cNvSpPr/>
              <p:nvPr/>
            </p:nvSpPr>
            <p:spPr bwMode="auto">
              <a:xfrm>
                <a:off x="10392385" y="4676942"/>
                <a:ext cx="731520" cy="731520"/>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75" descr="Logo&#10;&#10;Description automatically generated">
                <a:extLst>
                  <a:ext uri="{FF2B5EF4-FFF2-40B4-BE49-F238E27FC236}">
                    <a16:creationId xmlns:a16="http://schemas.microsoft.com/office/drawing/2014/main" id="{CDF131DF-ACE2-47C9-B49C-96B7F47CE35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514832" y="4811857"/>
                <a:ext cx="461691" cy="461691"/>
              </a:xfrm>
              <a:prstGeom prst="rect">
                <a:avLst/>
              </a:prstGeom>
            </p:spPr>
          </p:pic>
        </p:grpSp>
      </p:grpSp>
      <p:sp>
        <p:nvSpPr>
          <p:cNvPr id="66" name="Rectangle: Rounded Corners 65">
            <a:extLst>
              <a:ext uri="{FF2B5EF4-FFF2-40B4-BE49-F238E27FC236}">
                <a16:creationId xmlns:a16="http://schemas.microsoft.com/office/drawing/2014/main" id="{9BAAF750-5C46-46DB-BAD9-7AD445AE6039}"/>
              </a:ext>
            </a:extLst>
          </p:cNvPr>
          <p:cNvSpPr/>
          <p:nvPr/>
        </p:nvSpPr>
        <p:spPr>
          <a:xfrm>
            <a:off x="236824" y="1562662"/>
            <a:ext cx="2286000" cy="58188"/>
          </a:xfrm>
          <a:prstGeom prst="roundRect">
            <a:avLst>
              <a:gd name="adj" fmla="val 50000"/>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Rounded Corners 66">
            <a:extLst>
              <a:ext uri="{FF2B5EF4-FFF2-40B4-BE49-F238E27FC236}">
                <a16:creationId xmlns:a16="http://schemas.microsoft.com/office/drawing/2014/main" id="{83D0E402-560A-4566-9DEF-07D5340F6A68}"/>
              </a:ext>
            </a:extLst>
          </p:cNvPr>
          <p:cNvSpPr/>
          <p:nvPr/>
        </p:nvSpPr>
        <p:spPr>
          <a:xfrm>
            <a:off x="2567897" y="1562662"/>
            <a:ext cx="2286000" cy="58188"/>
          </a:xfrm>
          <a:prstGeom prst="roundRect">
            <a:avLst>
              <a:gd name="adj" fmla="val 50000"/>
            </a:avLst>
          </a:prstGeom>
          <a:solidFill>
            <a:srgbClr val="D5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94368006-36B8-407B-9F87-C4C53DC29807}"/>
              </a:ext>
            </a:extLst>
          </p:cNvPr>
          <p:cNvSpPr/>
          <p:nvPr/>
        </p:nvSpPr>
        <p:spPr>
          <a:xfrm>
            <a:off x="4898970" y="1562662"/>
            <a:ext cx="2286000" cy="58188"/>
          </a:xfrm>
          <a:prstGeom prst="roundRect">
            <a:avLst>
              <a:gd name="adj" fmla="val 50000"/>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3A1F91BF-54AF-44E0-AD37-6D80C5F441D9}"/>
              </a:ext>
            </a:extLst>
          </p:cNvPr>
          <p:cNvSpPr/>
          <p:nvPr/>
        </p:nvSpPr>
        <p:spPr>
          <a:xfrm>
            <a:off x="7230043" y="1562662"/>
            <a:ext cx="2286000" cy="58188"/>
          </a:xfrm>
          <a:prstGeom prst="roundRect">
            <a:avLst>
              <a:gd name="adj" fmla="val 50000"/>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505044BD-1DD5-4216-A69D-1400BE2EF095}"/>
              </a:ext>
            </a:extLst>
          </p:cNvPr>
          <p:cNvCxnSpPr>
            <a:cxnSpLocks/>
          </p:cNvCxnSpPr>
          <p:nvPr/>
        </p:nvCxnSpPr>
        <p:spPr>
          <a:xfrm>
            <a:off x="9725532" y="3143259"/>
            <a:ext cx="0" cy="180801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5B4F1A29-95D5-4502-8707-C2CE4915F0DC}"/>
              </a:ext>
            </a:extLst>
          </p:cNvPr>
          <p:cNvSpPr/>
          <p:nvPr/>
        </p:nvSpPr>
        <p:spPr>
          <a:xfrm rot="5400000">
            <a:off x="9722678" y="3198896"/>
            <a:ext cx="274701" cy="163428"/>
          </a:xfrm>
          <a:prstGeom prst="triangle">
            <a:avLst/>
          </a:prstGeom>
          <a:solidFill>
            <a:srgbClr val="00C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128">
            <a:extLst>
              <a:ext uri="{FF2B5EF4-FFF2-40B4-BE49-F238E27FC236}">
                <a16:creationId xmlns:a16="http://schemas.microsoft.com/office/drawing/2014/main" id="{EEEE8992-5BAB-4E16-A367-5B4BACAF5337}"/>
              </a:ext>
            </a:extLst>
          </p:cNvPr>
          <p:cNvSpPr txBox="1"/>
          <p:nvPr/>
        </p:nvSpPr>
        <p:spPr>
          <a:xfrm>
            <a:off x="10343289" y="3144160"/>
            <a:ext cx="1126375" cy="276999"/>
          </a:xfrm>
          <a:prstGeom prst="rect">
            <a:avLst/>
          </a:prstGeom>
          <a:noFill/>
        </p:spPr>
        <p:txBody>
          <a:bodyPr wrap="square" lIns="0" r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29" name="Group 128">
            <a:extLst>
              <a:ext uri="{FF2B5EF4-FFF2-40B4-BE49-F238E27FC236}">
                <a16:creationId xmlns:a16="http://schemas.microsoft.com/office/drawing/2014/main" id="{4CED92D4-AE7F-4667-AA82-AD27E6463563}"/>
              </a:ext>
            </a:extLst>
          </p:cNvPr>
          <p:cNvGrpSpPr/>
          <p:nvPr/>
        </p:nvGrpSpPr>
        <p:grpSpPr>
          <a:xfrm rot="20756392">
            <a:off x="3565655" y="466923"/>
            <a:ext cx="2666629" cy="440177"/>
            <a:chOff x="889000" y="5956950"/>
            <a:chExt cx="2666629" cy="440177"/>
          </a:xfrm>
        </p:grpSpPr>
        <p:grpSp>
          <p:nvGrpSpPr>
            <p:cNvPr id="130" name="Group 129">
              <a:extLst>
                <a:ext uri="{FF2B5EF4-FFF2-40B4-BE49-F238E27FC236}">
                  <a16:creationId xmlns:a16="http://schemas.microsoft.com/office/drawing/2014/main" id="{07501A85-209F-491B-A3C1-6645D4E3EA8B}"/>
                </a:ext>
              </a:extLst>
            </p:cNvPr>
            <p:cNvGrpSpPr/>
            <p:nvPr/>
          </p:nvGrpSpPr>
          <p:grpSpPr>
            <a:xfrm>
              <a:off x="1229995" y="6043612"/>
              <a:ext cx="2325634" cy="266856"/>
              <a:chOff x="1315720" y="6268325"/>
              <a:chExt cx="2325634" cy="266856"/>
            </a:xfrm>
          </p:grpSpPr>
          <p:pic>
            <p:nvPicPr>
              <p:cNvPr id="132" name="Picture 131" descr="Background pattern&#10;&#10;Description automatically generated">
                <a:extLst>
                  <a:ext uri="{FF2B5EF4-FFF2-40B4-BE49-F238E27FC236}">
                    <a16:creationId xmlns:a16="http://schemas.microsoft.com/office/drawing/2014/main" id="{5518D342-1609-4033-A783-072DEA994EC6}"/>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l="-1"/>
              <a:stretch/>
            </p:blipFill>
            <p:spPr>
              <a:xfrm>
                <a:off x="1315720" y="6268325"/>
                <a:ext cx="2325634" cy="266856"/>
              </a:xfrm>
              <a:prstGeom prst="rect">
                <a:avLst/>
              </a:prstGeom>
            </p:spPr>
          </p:pic>
          <p:sp>
            <p:nvSpPr>
              <p:cNvPr id="133" name="Rectangle 132">
                <a:extLst>
                  <a:ext uri="{FF2B5EF4-FFF2-40B4-BE49-F238E27FC236}">
                    <a16:creationId xmlns:a16="http://schemas.microsoft.com/office/drawing/2014/main" id="{32D20608-B868-4256-B548-6F37C9783509}"/>
                  </a:ext>
                </a:extLst>
              </p:cNvPr>
              <p:cNvSpPr/>
              <p:nvPr/>
            </p:nvSpPr>
            <p:spPr bwMode="auto">
              <a:xfrm>
                <a:off x="1384299" y="6310314"/>
                <a:ext cx="2215762"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SUITE OF TEAMS APPS</a:t>
                </a:r>
              </a:p>
            </p:txBody>
          </p:sp>
        </p:grpSp>
        <p:sp>
          <p:nvSpPr>
            <p:cNvPr id="131" name="Star: 10 Points 130">
              <a:extLst>
                <a:ext uri="{FF2B5EF4-FFF2-40B4-BE49-F238E27FC236}">
                  <a16:creationId xmlns:a16="http://schemas.microsoft.com/office/drawing/2014/main" id="{516372DD-63E3-4904-924D-A03FB44F9D48}"/>
                </a:ext>
              </a:extLst>
            </p:cNvPr>
            <p:cNvSpPr/>
            <p:nvPr/>
          </p:nvSpPr>
          <p:spPr bwMode="auto">
            <a:xfrm>
              <a:off x="889000" y="5956950"/>
              <a:ext cx="440177" cy="440177"/>
            </a:xfrm>
            <a:prstGeom prst="star10">
              <a:avLst/>
            </a:prstGeom>
            <a:solidFill>
              <a:srgbClr val="FFB900"/>
            </a:solidFill>
            <a:ln>
              <a:solidFill>
                <a:schemeClr val="bg1"/>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E98A261F-8797-4C38-842C-1EA2A335E461}"/>
              </a:ext>
            </a:extLst>
          </p:cNvPr>
          <p:cNvGrpSpPr/>
          <p:nvPr/>
        </p:nvGrpSpPr>
        <p:grpSpPr>
          <a:xfrm rot="20700000">
            <a:off x="529819" y="3273399"/>
            <a:ext cx="1639064" cy="440177"/>
            <a:chOff x="889000" y="5956950"/>
            <a:chExt cx="1639064" cy="440177"/>
          </a:xfrm>
        </p:grpSpPr>
        <p:grpSp>
          <p:nvGrpSpPr>
            <p:cNvPr id="135" name="Group 134">
              <a:extLst>
                <a:ext uri="{FF2B5EF4-FFF2-40B4-BE49-F238E27FC236}">
                  <a16:creationId xmlns:a16="http://schemas.microsoft.com/office/drawing/2014/main" id="{729AB287-A51D-4DF0-B9F3-9E2C1996F423}"/>
                </a:ext>
              </a:extLst>
            </p:cNvPr>
            <p:cNvGrpSpPr/>
            <p:nvPr/>
          </p:nvGrpSpPr>
          <p:grpSpPr>
            <a:xfrm>
              <a:off x="1229995" y="6043612"/>
              <a:ext cx="1298069" cy="266856"/>
              <a:chOff x="1315720" y="6268325"/>
              <a:chExt cx="1298069" cy="266856"/>
            </a:xfrm>
          </p:grpSpPr>
          <p:pic>
            <p:nvPicPr>
              <p:cNvPr id="137" name="Picture 136" descr="Background pattern&#10;&#10;Description automatically generated">
                <a:extLst>
                  <a:ext uri="{FF2B5EF4-FFF2-40B4-BE49-F238E27FC236}">
                    <a16:creationId xmlns:a16="http://schemas.microsoft.com/office/drawing/2014/main" id="{ADEE9DE2-D1B8-4FB8-9191-63968CE9B2FB}"/>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l="-1"/>
              <a:stretch/>
            </p:blipFill>
            <p:spPr>
              <a:xfrm>
                <a:off x="1315720" y="6268325"/>
                <a:ext cx="1298069" cy="266856"/>
              </a:xfrm>
              <a:prstGeom prst="rect">
                <a:avLst/>
              </a:prstGeom>
            </p:spPr>
          </p:pic>
          <p:sp>
            <p:nvSpPr>
              <p:cNvPr id="138" name="Rectangle 137">
                <a:extLst>
                  <a:ext uri="{FF2B5EF4-FFF2-40B4-BE49-F238E27FC236}">
                    <a16:creationId xmlns:a16="http://schemas.microsoft.com/office/drawing/2014/main" id="{988D1C31-CE2C-49B3-B5D7-706141C74387}"/>
                  </a:ext>
                </a:extLst>
              </p:cNvPr>
              <p:cNvSpPr/>
              <p:nvPr/>
            </p:nvSpPr>
            <p:spPr bwMode="auto">
              <a:xfrm>
                <a:off x="1384298" y="6310313"/>
                <a:ext cx="1127265"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SharePoint</a:t>
                </a:r>
              </a:p>
            </p:txBody>
          </p:sp>
        </p:grpSp>
        <p:sp>
          <p:nvSpPr>
            <p:cNvPr id="136" name="Star: 10 Points 135">
              <a:extLst>
                <a:ext uri="{FF2B5EF4-FFF2-40B4-BE49-F238E27FC236}">
                  <a16:creationId xmlns:a16="http://schemas.microsoft.com/office/drawing/2014/main" id="{71FD0D4C-1DC4-42E8-8743-F2B5D0D206F1}"/>
                </a:ext>
              </a:extLst>
            </p:cNvPr>
            <p:cNvSpPr/>
            <p:nvPr/>
          </p:nvSpPr>
          <p:spPr bwMode="auto">
            <a:xfrm>
              <a:off x="889000" y="5956950"/>
              <a:ext cx="440177" cy="440177"/>
            </a:xfrm>
            <a:prstGeom prst="star10">
              <a:avLst/>
            </a:prstGeom>
            <a:solidFill>
              <a:srgbClr val="FFB900"/>
            </a:solidFill>
            <a:ln>
              <a:solidFill>
                <a:schemeClr val="bg1"/>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B8F6C9A4-868C-4792-848B-D9782EB5E1B7}"/>
              </a:ext>
            </a:extLst>
          </p:cNvPr>
          <p:cNvGrpSpPr/>
          <p:nvPr/>
        </p:nvGrpSpPr>
        <p:grpSpPr>
          <a:xfrm rot="20700000">
            <a:off x="2569716" y="3190689"/>
            <a:ext cx="2278195" cy="440177"/>
            <a:chOff x="889000" y="5956950"/>
            <a:chExt cx="2278195" cy="440177"/>
          </a:xfrm>
        </p:grpSpPr>
        <p:grpSp>
          <p:nvGrpSpPr>
            <p:cNvPr id="140" name="Group 139">
              <a:extLst>
                <a:ext uri="{FF2B5EF4-FFF2-40B4-BE49-F238E27FC236}">
                  <a16:creationId xmlns:a16="http://schemas.microsoft.com/office/drawing/2014/main" id="{A9F576C3-AE5F-4D31-BA08-59B4E6A73AC1}"/>
                </a:ext>
              </a:extLst>
            </p:cNvPr>
            <p:cNvGrpSpPr/>
            <p:nvPr/>
          </p:nvGrpSpPr>
          <p:grpSpPr>
            <a:xfrm>
              <a:off x="1229997" y="6043612"/>
              <a:ext cx="1937198" cy="266856"/>
              <a:chOff x="1315722" y="6268325"/>
              <a:chExt cx="1937198" cy="266856"/>
            </a:xfrm>
          </p:grpSpPr>
          <p:pic>
            <p:nvPicPr>
              <p:cNvPr id="142" name="Picture 141" descr="Background pattern&#10;&#10;Description automatically generated">
                <a:extLst>
                  <a:ext uri="{FF2B5EF4-FFF2-40B4-BE49-F238E27FC236}">
                    <a16:creationId xmlns:a16="http://schemas.microsoft.com/office/drawing/2014/main" id="{572A887A-2542-4A1D-8478-44E54059BDB3}"/>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l="-1"/>
              <a:stretch/>
            </p:blipFill>
            <p:spPr>
              <a:xfrm>
                <a:off x="1315722" y="6268325"/>
                <a:ext cx="1937198" cy="266856"/>
              </a:xfrm>
              <a:prstGeom prst="rect">
                <a:avLst/>
              </a:prstGeom>
            </p:spPr>
          </p:pic>
          <p:sp>
            <p:nvSpPr>
              <p:cNvPr id="143" name="Rectangle 142">
                <a:extLst>
                  <a:ext uri="{FF2B5EF4-FFF2-40B4-BE49-F238E27FC236}">
                    <a16:creationId xmlns:a16="http://schemas.microsoft.com/office/drawing/2014/main" id="{0F16E61E-0378-4A63-A3A8-20D039F02C6B}"/>
                  </a:ext>
                </a:extLst>
              </p:cNvPr>
              <p:cNvSpPr/>
              <p:nvPr/>
            </p:nvSpPr>
            <p:spPr bwMode="auto">
              <a:xfrm>
                <a:off x="1384298" y="6310314"/>
                <a:ext cx="1816276"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MyAnalytics, WpA</a:t>
                </a:r>
              </a:p>
            </p:txBody>
          </p:sp>
        </p:grpSp>
        <p:sp>
          <p:nvSpPr>
            <p:cNvPr id="141" name="Star: 10 Points 140">
              <a:extLst>
                <a:ext uri="{FF2B5EF4-FFF2-40B4-BE49-F238E27FC236}">
                  <a16:creationId xmlns:a16="http://schemas.microsoft.com/office/drawing/2014/main" id="{B9F743C3-3D9D-4FFB-8AB0-B3B65DE2526A}"/>
                </a:ext>
              </a:extLst>
            </p:cNvPr>
            <p:cNvSpPr/>
            <p:nvPr/>
          </p:nvSpPr>
          <p:spPr bwMode="auto">
            <a:xfrm>
              <a:off x="889000" y="5956950"/>
              <a:ext cx="440177" cy="440177"/>
            </a:xfrm>
            <a:prstGeom prst="star10">
              <a:avLst/>
            </a:prstGeom>
            <a:solidFill>
              <a:srgbClr val="FFB900"/>
            </a:solidFill>
            <a:ln>
              <a:solidFill>
                <a:schemeClr val="bg1"/>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376D3957-617A-4424-9749-4692FE9383E4}"/>
              </a:ext>
            </a:extLst>
          </p:cNvPr>
          <p:cNvGrpSpPr/>
          <p:nvPr/>
        </p:nvGrpSpPr>
        <p:grpSpPr>
          <a:xfrm rot="20700000">
            <a:off x="4844855" y="3144463"/>
            <a:ext cx="2360961" cy="440177"/>
            <a:chOff x="889000" y="5956950"/>
            <a:chExt cx="2360961" cy="440177"/>
          </a:xfrm>
        </p:grpSpPr>
        <p:grpSp>
          <p:nvGrpSpPr>
            <p:cNvPr id="145" name="Group 144">
              <a:extLst>
                <a:ext uri="{FF2B5EF4-FFF2-40B4-BE49-F238E27FC236}">
                  <a16:creationId xmlns:a16="http://schemas.microsoft.com/office/drawing/2014/main" id="{40FCF325-8277-443D-9797-5C73F4A59D69}"/>
                </a:ext>
              </a:extLst>
            </p:cNvPr>
            <p:cNvGrpSpPr/>
            <p:nvPr/>
          </p:nvGrpSpPr>
          <p:grpSpPr>
            <a:xfrm>
              <a:off x="1229996" y="6043612"/>
              <a:ext cx="2019965" cy="266856"/>
              <a:chOff x="1315721" y="6268325"/>
              <a:chExt cx="2019965" cy="266856"/>
            </a:xfrm>
          </p:grpSpPr>
          <p:pic>
            <p:nvPicPr>
              <p:cNvPr id="147" name="Picture 146" descr="Background pattern&#10;&#10;Description automatically generated">
                <a:extLst>
                  <a:ext uri="{FF2B5EF4-FFF2-40B4-BE49-F238E27FC236}">
                    <a16:creationId xmlns:a16="http://schemas.microsoft.com/office/drawing/2014/main" id="{4653295F-520F-4705-A91B-D9EC6B56B2C4}"/>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l="-1"/>
              <a:stretch/>
            </p:blipFill>
            <p:spPr>
              <a:xfrm>
                <a:off x="1315721" y="6268325"/>
                <a:ext cx="2019965" cy="266856"/>
              </a:xfrm>
              <a:prstGeom prst="rect">
                <a:avLst/>
              </a:prstGeom>
            </p:spPr>
          </p:pic>
          <p:sp>
            <p:nvSpPr>
              <p:cNvPr id="148" name="Rectangle 147">
                <a:extLst>
                  <a:ext uri="{FF2B5EF4-FFF2-40B4-BE49-F238E27FC236}">
                    <a16:creationId xmlns:a16="http://schemas.microsoft.com/office/drawing/2014/main" id="{B621F17C-B3A6-47CF-ACA1-6E7B48A0543F}"/>
                  </a:ext>
                </a:extLst>
              </p:cNvPr>
              <p:cNvSpPr/>
              <p:nvPr/>
            </p:nvSpPr>
            <p:spPr bwMode="auto">
              <a:xfrm>
                <a:off x="1384298" y="6310314"/>
                <a:ext cx="1876734"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FKA Project Cortex</a:t>
                </a:r>
              </a:p>
            </p:txBody>
          </p:sp>
        </p:grpSp>
        <p:sp>
          <p:nvSpPr>
            <p:cNvPr id="146" name="Star: 10 Points 145">
              <a:extLst>
                <a:ext uri="{FF2B5EF4-FFF2-40B4-BE49-F238E27FC236}">
                  <a16:creationId xmlns:a16="http://schemas.microsoft.com/office/drawing/2014/main" id="{2D67304A-CA41-473F-8F38-CDA89FAFCAE6}"/>
                </a:ext>
              </a:extLst>
            </p:cNvPr>
            <p:cNvSpPr/>
            <p:nvPr/>
          </p:nvSpPr>
          <p:spPr bwMode="auto">
            <a:xfrm>
              <a:off x="889000" y="5956950"/>
              <a:ext cx="440177" cy="440177"/>
            </a:xfrm>
            <a:prstGeom prst="star10">
              <a:avLst/>
            </a:prstGeom>
            <a:solidFill>
              <a:srgbClr val="FFB900"/>
            </a:solidFill>
            <a:ln>
              <a:solidFill>
                <a:schemeClr val="bg1"/>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4D87764D-4CB0-481A-BCBD-0F4EF7FC87CD}"/>
              </a:ext>
            </a:extLst>
          </p:cNvPr>
          <p:cNvGrpSpPr/>
          <p:nvPr/>
        </p:nvGrpSpPr>
        <p:grpSpPr>
          <a:xfrm rot="20700000">
            <a:off x="7130878" y="3100336"/>
            <a:ext cx="2537687" cy="440177"/>
            <a:chOff x="889000" y="5956950"/>
            <a:chExt cx="2537687" cy="440177"/>
          </a:xfrm>
        </p:grpSpPr>
        <p:grpSp>
          <p:nvGrpSpPr>
            <p:cNvPr id="150" name="Group 149">
              <a:extLst>
                <a:ext uri="{FF2B5EF4-FFF2-40B4-BE49-F238E27FC236}">
                  <a16:creationId xmlns:a16="http://schemas.microsoft.com/office/drawing/2014/main" id="{E9173A9A-6C2F-4A7E-8397-61FE09827C3B}"/>
                </a:ext>
              </a:extLst>
            </p:cNvPr>
            <p:cNvGrpSpPr/>
            <p:nvPr/>
          </p:nvGrpSpPr>
          <p:grpSpPr>
            <a:xfrm>
              <a:off x="1229997" y="6043612"/>
              <a:ext cx="2196690" cy="266856"/>
              <a:chOff x="1315722" y="6268325"/>
              <a:chExt cx="2196690" cy="266856"/>
            </a:xfrm>
          </p:grpSpPr>
          <p:pic>
            <p:nvPicPr>
              <p:cNvPr id="152" name="Picture 151" descr="Background pattern&#10;&#10;Description automatically generated">
                <a:extLst>
                  <a:ext uri="{FF2B5EF4-FFF2-40B4-BE49-F238E27FC236}">
                    <a16:creationId xmlns:a16="http://schemas.microsoft.com/office/drawing/2014/main" id="{0968CDA0-9B4D-4B2E-9A79-599188648F1D}"/>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l="-1"/>
              <a:stretch/>
            </p:blipFill>
            <p:spPr>
              <a:xfrm>
                <a:off x="1315722" y="6268325"/>
                <a:ext cx="2196690" cy="266856"/>
              </a:xfrm>
              <a:prstGeom prst="rect">
                <a:avLst/>
              </a:prstGeom>
            </p:spPr>
          </p:pic>
          <p:sp>
            <p:nvSpPr>
              <p:cNvPr id="153" name="Rectangle 152">
                <a:extLst>
                  <a:ext uri="{FF2B5EF4-FFF2-40B4-BE49-F238E27FC236}">
                    <a16:creationId xmlns:a16="http://schemas.microsoft.com/office/drawing/2014/main" id="{99401B04-375F-4A76-8277-A1629B73152C}"/>
                  </a:ext>
                </a:extLst>
              </p:cNvPr>
              <p:cNvSpPr/>
              <p:nvPr/>
            </p:nvSpPr>
            <p:spPr bwMode="auto">
              <a:xfrm>
                <a:off x="1384298" y="6310314"/>
                <a:ext cx="2072416"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a:ln>
                      <a:noFill/>
                    </a:ln>
                    <a:solidFill>
                      <a:srgbClr val="FFFFFF"/>
                    </a:solidFill>
                    <a:effectLst/>
                    <a:uLnTx/>
                    <a:uFillTx/>
                    <a:latin typeface="Segoe UI"/>
                    <a:ea typeface="Segoe UI" pitchFamily="34" charset="0"/>
                    <a:cs typeface="Segoe UI" pitchFamily="34" charset="0"/>
                  </a:rPr>
                  <a:t>Aggregator, not LMS</a:t>
                </a:r>
              </a:p>
            </p:txBody>
          </p:sp>
        </p:grpSp>
        <p:sp>
          <p:nvSpPr>
            <p:cNvPr id="151" name="Star: 10 Points 150">
              <a:extLst>
                <a:ext uri="{FF2B5EF4-FFF2-40B4-BE49-F238E27FC236}">
                  <a16:creationId xmlns:a16="http://schemas.microsoft.com/office/drawing/2014/main" id="{2C79F8FB-F3F2-4A15-8830-9B1B9D48112B}"/>
                </a:ext>
              </a:extLst>
            </p:cNvPr>
            <p:cNvSpPr/>
            <p:nvPr/>
          </p:nvSpPr>
          <p:spPr bwMode="auto">
            <a:xfrm>
              <a:off x="889000" y="5956950"/>
              <a:ext cx="440177" cy="440177"/>
            </a:xfrm>
            <a:prstGeom prst="star10">
              <a:avLst/>
            </a:prstGeom>
            <a:solidFill>
              <a:srgbClr val="FFB900"/>
            </a:solidFill>
            <a:ln>
              <a:solidFill>
                <a:schemeClr val="bg1"/>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2" name="Rectangle: Rounded Corners 1">
            <a:extLst>
              <a:ext uri="{FF2B5EF4-FFF2-40B4-BE49-F238E27FC236}">
                <a16:creationId xmlns:a16="http://schemas.microsoft.com/office/drawing/2014/main" id="{E65FB533-40C1-4F87-A331-D9B722BEEC53}"/>
              </a:ext>
            </a:extLst>
          </p:cNvPr>
          <p:cNvSpPr/>
          <p:nvPr/>
        </p:nvSpPr>
        <p:spPr bwMode="auto">
          <a:xfrm>
            <a:off x="174458" y="1224423"/>
            <a:ext cx="2392626" cy="5587366"/>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2472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63CF-3BCF-431F-AEE9-C81E60B88F84}"/>
              </a:ext>
            </a:extLst>
          </p:cNvPr>
          <p:cNvSpPr>
            <a:spLocks noGrp="1"/>
          </p:cNvSpPr>
          <p:nvPr>
            <p:ph type="title"/>
          </p:nvPr>
        </p:nvSpPr>
        <p:spPr/>
        <p:txBody>
          <a:bodyPr/>
          <a:lstStyle/>
          <a:p>
            <a:r>
              <a:rPr lang="en-US"/>
              <a:t>What is Viva Connections?</a:t>
            </a:r>
          </a:p>
        </p:txBody>
      </p:sp>
      <p:sp>
        <p:nvSpPr>
          <p:cNvPr id="4" name="Content Placeholder 3">
            <a:extLst>
              <a:ext uri="{FF2B5EF4-FFF2-40B4-BE49-F238E27FC236}">
                <a16:creationId xmlns:a16="http://schemas.microsoft.com/office/drawing/2014/main" id="{0E78DFB8-714C-45C6-8EC0-5A5C00C3AD47}"/>
              </a:ext>
            </a:extLst>
          </p:cNvPr>
          <p:cNvSpPr>
            <a:spLocks noGrp="1"/>
          </p:cNvSpPr>
          <p:nvPr>
            <p:ph sz="quarter" idx="10"/>
          </p:nvPr>
        </p:nvSpPr>
        <p:spPr>
          <a:xfrm>
            <a:off x="584200" y="1435100"/>
            <a:ext cx="11018838" cy="3459409"/>
          </a:xfrm>
        </p:spPr>
        <p:txBody>
          <a:bodyPr/>
          <a:lstStyle/>
          <a:p>
            <a:r>
              <a:rPr lang="en-US" dirty="0"/>
              <a:t>Your </a:t>
            </a:r>
            <a:r>
              <a:rPr lang="en-US" b="1" dirty="0"/>
              <a:t>Intranet</a:t>
            </a:r>
            <a:r>
              <a:rPr lang="en-US" dirty="0"/>
              <a:t> in Teams</a:t>
            </a:r>
          </a:p>
          <a:p>
            <a:r>
              <a:rPr lang="en-US" dirty="0"/>
              <a:t>Employee </a:t>
            </a:r>
            <a:r>
              <a:rPr lang="en-US" b="1" dirty="0"/>
              <a:t>Dashboard</a:t>
            </a:r>
          </a:p>
          <a:p>
            <a:pPr lvl="1"/>
            <a:r>
              <a:rPr lang="en-US" dirty="0"/>
              <a:t>Includes </a:t>
            </a:r>
            <a:r>
              <a:rPr lang="en-US" b="1" dirty="0"/>
              <a:t>configurable built-in </a:t>
            </a:r>
            <a:r>
              <a:rPr lang="en-US" dirty="0"/>
              <a:t>cards</a:t>
            </a:r>
          </a:p>
          <a:p>
            <a:pPr lvl="1"/>
            <a:r>
              <a:rPr lang="en-US" dirty="0"/>
              <a:t>You can </a:t>
            </a:r>
            <a:r>
              <a:rPr lang="en-US" b="1" dirty="0"/>
              <a:t>create</a:t>
            </a:r>
            <a:r>
              <a:rPr lang="en-US" dirty="0"/>
              <a:t> customized cards</a:t>
            </a:r>
          </a:p>
          <a:p>
            <a:pPr lvl="1"/>
            <a:r>
              <a:rPr lang="en-US" dirty="0"/>
              <a:t>You can install cards created by </a:t>
            </a:r>
            <a:r>
              <a:rPr lang="en-US" b="1" dirty="0"/>
              <a:t>partners</a:t>
            </a:r>
          </a:p>
          <a:p>
            <a:r>
              <a:rPr lang="en-US" dirty="0"/>
              <a:t>Targeted </a:t>
            </a:r>
            <a:r>
              <a:rPr lang="en-US" b="1" dirty="0"/>
              <a:t>News</a:t>
            </a:r>
            <a:r>
              <a:rPr lang="en-US" dirty="0"/>
              <a:t> feed</a:t>
            </a:r>
          </a:p>
          <a:p>
            <a:pPr lvl="1"/>
            <a:r>
              <a:rPr lang="en-US" dirty="0"/>
              <a:t>Driven by SharePoint Online, Yammer, Stream</a:t>
            </a:r>
          </a:p>
          <a:p>
            <a:endParaRPr lang="en-US" dirty="0"/>
          </a:p>
        </p:txBody>
      </p:sp>
      <p:pic>
        <p:nvPicPr>
          <p:cNvPr id="11" name="Picture 10">
            <a:extLst>
              <a:ext uri="{FF2B5EF4-FFF2-40B4-BE49-F238E27FC236}">
                <a16:creationId xmlns:a16="http://schemas.microsoft.com/office/drawing/2014/main" id="{266A5EE0-0442-4461-89C5-FE41ED407472}"/>
              </a:ext>
            </a:extLst>
          </p:cNvPr>
          <p:cNvPicPr>
            <a:picLocks noChangeAspect="1"/>
          </p:cNvPicPr>
          <p:nvPr/>
        </p:nvPicPr>
        <p:blipFill>
          <a:blip r:embed="rId2"/>
          <a:stretch>
            <a:fillRect/>
          </a:stretch>
        </p:blipFill>
        <p:spPr>
          <a:xfrm>
            <a:off x="6173181" y="200888"/>
            <a:ext cx="5779509" cy="6456224"/>
          </a:xfrm>
          <a:prstGeom prst="rect">
            <a:avLst/>
          </a:prstGeom>
        </p:spPr>
      </p:pic>
    </p:spTree>
    <p:extLst>
      <p:ext uri="{BB962C8B-B14F-4D97-AF65-F5344CB8AC3E}">
        <p14:creationId xmlns:p14="http://schemas.microsoft.com/office/powerpoint/2010/main" val="21559122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EA01-A7CD-4CBE-B005-B4D2E0144F23}"/>
              </a:ext>
            </a:extLst>
          </p:cNvPr>
          <p:cNvSpPr>
            <a:spLocks noGrp="1"/>
          </p:cNvSpPr>
          <p:nvPr>
            <p:ph type="title"/>
          </p:nvPr>
        </p:nvSpPr>
        <p:spPr/>
        <p:txBody>
          <a:bodyPr/>
          <a:lstStyle/>
          <a:p>
            <a:r>
              <a:rPr lang="en-US"/>
              <a:t>Demo: Viva Connections</a:t>
            </a:r>
          </a:p>
        </p:txBody>
      </p:sp>
      <p:sp>
        <p:nvSpPr>
          <p:cNvPr id="3" name="Text Placeholder 2">
            <a:extLst>
              <a:ext uri="{FF2B5EF4-FFF2-40B4-BE49-F238E27FC236}">
                <a16:creationId xmlns:a16="http://schemas.microsoft.com/office/drawing/2014/main" id="{B8BE39B1-900A-432C-9B0E-24A6B796B75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8648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DA09-0521-4A4A-B096-48DAA0C576B0}"/>
              </a:ext>
            </a:extLst>
          </p:cNvPr>
          <p:cNvSpPr>
            <a:spLocks noGrp="1"/>
          </p:cNvSpPr>
          <p:nvPr>
            <p:ph type="title"/>
          </p:nvPr>
        </p:nvSpPr>
        <p:spPr/>
        <p:txBody>
          <a:bodyPr/>
          <a:lstStyle/>
          <a:p>
            <a:r>
              <a:rPr lang="en-US" dirty="0"/>
              <a:t>Dashboard cards currently available</a:t>
            </a:r>
          </a:p>
        </p:txBody>
      </p:sp>
      <p:pic>
        <p:nvPicPr>
          <p:cNvPr id="1026" name="Picture 2" descr="thumbnail image 2 of blog post titled &#10; &#10; &#10;  &#10; &#10; &#10; &#10;    &#10;  &#10;   &#10;    &#10;      &#10;       Viva Connections mobile and new partner integrations are now generally available&#10;       &#10;      &#10;     &#10;   &#10;  &#10; &#10;   &#10; &#10; &#10; &#10; &#10; &#10;">
            <a:extLst>
              <a:ext uri="{FF2B5EF4-FFF2-40B4-BE49-F238E27FC236}">
                <a16:creationId xmlns:a16="http://schemas.microsoft.com/office/drawing/2014/main" id="{67875104-27A7-4F4A-B62B-171EB5F55AE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05726" y="4478685"/>
            <a:ext cx="95154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1C2DDF-3E28-4FCB-B472-F446832591A1}"/>
              </a:ext>
            </a:extLst>
          </p:cNvPr>
          <p:cNvSpPr txBox="1"/>
          <p:nvPr/>
        </p:nvSpPr>
        <p:spPr>
          <a:xfrm rot="20218018">
            <a:off x="2535410" y="4664814"/>
            <a:ext cx="989053" cy="184666"/>
          </a:xfrm>
          <a:prstGeom prst="rect">
            <a:avLst/>
          </a:prstGeom>
          <a:solidFill>
            <a:srgbClr val="FF9349"/>
          </a:solidFill>
          <a:ln>
            <a:solidFill>
              <a:srgbClr val="FF9349"/>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 Coming soon </a:t>
            </a:r>
          </a:p>
        </p:txBody>
      </p:sp>
      <p:sp>
        <p:nvSpPr>
          <p:cNvPr id="5" name="TextBox 4">
            <a:extLst>
              <a:ext uri="{FF2B5EF4-FFF2-40B4-BE49-F238E27FC236}">
                <a16:creationId xmlns:a16="http://schemas.microsoft.com/office/drawing/2014/main" id="{9A09EBF3-88E1-407D-9702-040E99C11A13}"/>
              </a:ext>
            </a:extLst>
          </p:cNvPr>
          <p:cNvSpPr txBox="1"/>
          <p:nvPr/>
        </p:nvSpPr>
        <p:spPr>
          <a:xfrm rot="20218018">
            <a:off x="9798140" y="4664813"/>
            <a:ext cx="989053" cy="184666"/>
          </a:xfrm>
          <a:prstGeom prst="rect">
            <a:avLst/>
          </a:prstGeom>
          <a:solidFill>
            <a:srgbClr val="FF9349"/>
          </a:solidFill>
          <a:ln>
            <a:solidFill>
              <a:srgbClr val="FF9349"/>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 Coming soon </a:t>
            </a:r>
          </a:p>
        </p:txBody>
      </p:sp>
      <p:sp>
        <p:nvSpPr>
          <p:cNvPr id="6" name="TextBox 5">
            <a:extLst>
              <a:ext uri="{FF2B5EF4-FFF2-40B4-BE49-F238E27FC236}">
                <a16:creationId xmlns:a16="http://schemas.microsoft.com/office/drawing/2014/main" id="{6A61D0B3-218B-4AA2-A7D9-786C283F9172}"/>
              </a:ext>
            </a:extLst>
          </p:cNvPr>
          <p:cNvSpPr txBox="1"/>
          <p:nvPr/>
        </p:nvSpPr>
        <p:spPr>
          <a:xfrm rot="20218018">
            <a:off x="8667504" y="6116625"/>
            <a:ext cx="989053" cy="184666"/>
          </a:xfrm>
          <a:prstGeom prst="rect">
            <a:avLst/>
          </a:prstGeom>
          <a:solidFill>
            <a:srgbClr val="FF9349"/>
          </a:solidFill>
          <a:ln>
            <a:solidFill>
              <a:srgbClr val="FF9349"/>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 Coming soon </a:t>
            </a:r>
          </a:p>
        </p:txBody>
      </p:sp>
      <p:sp>
        <p:nvSpPr>
          <p:cNvPr id="7" name="TextBox 6">
            <a:extLst>
              <a:ext uri="{FF2B5EF4-FFF2-40B4-BE49-F238E27FC236}">
                <a16:creationId xmlns:a16="http://schemas.microsoft.com/office/drawing/2014/main" id="{2DD682D5-0276-4B93-8BB6-2896A542D12D}"/>
              </a:ext>
            </a:extLst>
          </p:cNvPr>
          <p:cNvSpPr txBox="1"/>
          <p:nvPr/>
        </p:nvSpPr>
        <p:spPr>
          <a:xfrm rot="20218018">
            <a:off x="10189500" y="5370667"/>
            <a:ext cx="989053" cy="184666"/>
          </a:xfrm>
          <a:prstGeom prst="rect">
            <a:avLst/>
          </a:prstGeom>
          <a:solidFill>
            <a:srgbClr val="FF9349"/>
          </a:solidFill>
          <a:ln>
            <a:solidFill>
              <a:srgbClr val="FF9349"/>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 Coming soon </a:t>
            </a:r>
          </a:p>
        </p:txBody>
      </p:sp>
      <p:pic>
        <p:nvPicPr>
          <p:cNvPr id="15" name="Picture 14">
            <a:extLst>
              <a:ext uri="{FF2B5EF4-FFF2-40B4-BE49-F238E27FC236}">
                <a16:creationId xmlns:a16="http://schemas.microsoft.com/office/drawing/2014/main" id="{CA99012A-5FB8-4057-A478-3778E0B1F3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7274" y="1588378"/>
            <a:ext cx="4639509" cy="2313127"/>
          </a:xfrm>
          <a:prstGeom prst="rect">
            <a:avLst/>
          </a:prstGeom>
        </p:spPr>
      </p:pic>
      <p:pic>
        <p:nvPicPr>
          <p:cNvPr id="17" name="Picture 16">
            <a:extLst>
              <a:ext uri="{FF2B5EF4-FFF2-40B4-BE49-F238E27FC236}">
                <a16:creationId xmlns:a16="http://schemas.microsoft.com/office/drawing/2014/main" id="{62403B4C-4636-4734-AFAE-B14FE37831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7147" y="1588378"/>
            <a:ext cx="4888965" cy="1955586"/>
          </a:xfrm>
          <a:prstGeom prst="rect">
            <a:avLst/>
          </a:prstGeom>
        </p:spPr>
      </p:pic>
      <p:grpSp>
        <p:nvGrpSpPr>
          <p:cNvPr id="47" name="Group 46">
            <a:extLst>
              <a:ext uri="{FF2B5EF4-FFF2-40B4-BE49-F238E27FC236}">
                <a16:creationId xmlns:a16="http://schemas.microsoft.com/office/drawing/2014/main" id="{DD4711E5-1FE5-4DFD-8002-F3CCCD06314D}"/>
              </a:ext>
            </a:extLst>
          </p:cNvPr>
          <p:cNvGrpSpPr/>
          <p:nvPr/>
        </p:nvGrpSpPr>
        <p:grpSpPr>
          <a:xfrm rot="16200000">
            <a:off x="-400578" y="2432743"/>
            <a:ext cx="2325634" cy="266856"/>
            <a:chOff x="1315720" y="6268325"/>
            <a:chExt cx="2325634" cy="266856"/>
          </a:xfrm>
        </p:grpSpPr>
        <p:pic>
          <p:nvPicPr>
            <p:cNvPr id="51" name="Picture 50" descr="Background pattern&#10;&#10;Description automatically generated">
              <a:extLst>
                <a:ext uri="{FF2B5EF4-FFF2-40B4-BE49-F238E27FC236}">
                  <a16:creationId xmlns:a16="http://schemas.microsoft.com/office/drawing/2014/main" id="{9A80BE63-6FFF-4B47-94BC-A74599BFE3B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1315720" y="6268325"/>
              <a:ext cx="2325634" cy="266856"/>
            </a:xfrm>
            <a:prstGeom prst="rect">
              <a:avLst/>
            </a:prstGeom>
          </p:spPr>
        </p:pic>
        <p:sp>
          <p:nvSpPr>
            <p:cNvPr id="53" name="Rectangle 52">
              <a:extLst>
                <a:ext uri="{FF2B5EF4-FFF2-40B4-BE49-F238E27FC236}">
                  <a16:creationId xmlns:a16="http://schemas.microsoft.com/office/drawing/2014/main" id="{033D4D4B-FC48-4F7B-9574-69D49394D485}"/>
                </a:ext>
              </a:extLst>
            </p:cNvPr>
            <p:cNvSpPr/>
            <p:nvPr/>
          </p:nvSpPr>
          <p:spPr bwMode="auto">
            <a:xfrm>
              <a:off x="1384299" y="6310314"/>
              <a:ext cx="2215762"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BUILT-IN</a:t>
              </a:r>
            </a:p>
          </p:txBody>
        </p:sp>
      </p:grpSp>
      <p:grpSp>
        <p:nvGrpSpPr>
          <p:cNvPr id="55" name="Group 54">
            <a:extLst>
              <a:ext uri="{FF2B5EF4-FFF2-40B4-BE49-F238E27FC236}">
                <a16:creationId xmlns:a16="http://schemas.microsoft.com/office/drawing/2014/main" id="{EC1D178B-6E41-4DBF-8903-411BD1CC5E9D}"/>
              </a:ext>
            </a:extLst>
          </p:cNvPr>
          <p:cNvGrpSpPr/>
          <p:nvPr/>
        </p:nvGrpSpPr>
        <p:grpSpPr>
          <a:xfrm rot="16200000">
            <a:off x="-400579" y="5425188"/>
            <a:ext cx="2325634" cy="266856"/>
            <a:chOff x="1315720" y="6268325"/>
            <a:chExt cx="2325634" cy="266856"/>
          </a:xfrm>
        </p:grpSpPr>
        <p:pic>
          <p:nvPicPr>
            <p:cNvPr id="57" name="Picture 56" descr="Background pattern&#10;&#10;Description automatically generated">
              <a:extLst>
                <a:ext uri="{FF2B5EF4-FFF2-40B4-BE49-F238E27FC236}">
                  <a16:creationId xmlns:a16="http://schemas.microsoft.com/office/drawing/2014/main" id="{BCFB2F3C-5346-4FD8-825F-A77A2830B09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
            <a:stretch/>
          </p:blipFill>
          <p:spPr>
            <a:xfrm>
              <a:off x="1315720" y="6268325"/>
              <a:ext cx="2325634" cy="266856"/>
            </a:xfrm>
            <a:prstGeom prst="rect">
              <a:avLst/>
            </a:prstGeom>
          </p:spPr>
        </p:pic>
        <p:sp>
          <p:nvSpPr>
            <p:cNvPr id="59" name="Rectangle 58">
              <a:extLst>
                <a:ext uri="{FF2B5EF4-FFF2-40B4-BE49-F238E27FC236}">
                  <a16:creationId xmlns:a16="http://schemas.microsoft.com/office/drawing/2014/main" id="{B8A03277-2CB9-4089-8AB7-DC5084F64024}"/>
                </a:ext>
              </a:extLst>
            </p:cNvPr>
            <p:cNvSpPr/>
            <p:nvPr/>
          </p:nvSpPr>
          <p:spPr bwMode="auto">
            <a:xfrm>
              <a:off x="1384299" y="6310314"/>
              <a:ext cx="2215762" cy="182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100" normalizeH="0" baseline="0" noProof="0" dirty="0">
                  <a:ln>
                    <a:noFill/>
                  </a:ln>
                  <a:solidFill>
                    <a:srgbClr val="FFFFFF"/>
                  </a:solidFill>
                  <a:effectLst/>
                  <a:uLnTx/>
                  <a:uFillTx/>
                  <a:latin typeface="Segoe UI"/>
                  <a:ea typeface="Segoe UI" pitchFamily="34" charset="0"/>
                  <a:cs typeface="Segoe UI" pitchFamily="34" charset="0"/>
                </a:rPr>
                <a:t>PARTNERS</a:t>
              </a:r>
            </a:p>
          </p:txBody>
        </p:sp>
      </p:grpSp>
      <p:sp>
        <p:nvSpPr>
          <p:cNvPr id="18" name="TextBox 17">
            <a:extLst>
              <a:ext uri="{FF2B5EF4-FFF2-40B4-BE49-F238E27FC236}">
                <a16:creationId xmlns:a16="http://schemas.microsoft.com/office/drawing/2014/main" id="{6171377F-65F1-4A25-8817-1A06261B1BEE}"/>
              </a:ext>
            </a:extLst>
          </p:cNvPr>
          <p:cNvSpPr txBox="1"/>
          <p:nvPr/>
        </p:nvSpPr>
        <p:spPr>
          <a:xfrm>
            <a:off x="8031080" y="6447315"/>
            <a:ext cx="4220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6"/>
              </a:rPr>
              <a:t>https://aka.ms/Viva/Connections/Partners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836738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DA09-0521-4A4A-B096-48DAA0C576B0}"/>
              </a:ext>
            </a:extLst>
          </p:cNvPr>
          <p:cNvSpPr>
            <a:spLocks noGrp="1"/>
          </p:cNvSpPr>
          <p:nvPr>
            <p:ph type="title"/>
          </p:nvPr>
        </p:nvSpPr>
        <p:spPr/>
        <p:txBody>
          <a:bodyPr/>
          <a:lstStyle/>
          <a:p>
            <a:r>
              <a:rPr lang="en-US" dirty="0"/>
              <a:t>Dashboard card ideas</a:t>
            </a:r>
          </a:p>
        </p:txBody>
      </p:sp>
      <p:sp>
        <p:nvSpPr>
          <p:cNvPr id="44" name="TextBox 43">
            <a:extLst>
              <a:ext uri="{FF2B5EF4-FFF2-40B4-BE49-F238E27FC236}">
                <a16:creationId xmlns:a16="http://schemas.microsoft.com/office/drawing/2014/main" id="{C6E0DA96-549D-4CFB-B3D0-5F894DFA64A9}"/>
              </a:ext>
            </a:extLst>
          </p:cNvPr>
          <p:cNvSpPr txBox="1"/>
          <p:nvPr/>
        </p:nvSpPr>
        <p:spPr>
          <a:xfrm rot="16200000">
            <a:off x="-31059" y="1639912"/>
            <a:ext cx="14098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a:t>
            </a:r>
          </a:p>
        </p:txBody>
      </p:sp>
      <p:sp>
        <p:nvSpPr>
          <p:cNvPr id="46" name="Rectangle 45">
            <a:extLst>
              <a:ext uri="{FF2B5EF4-FFF2-40B4-BE49-F238E27FC236}">
                <a16:creationId xmlns:a16="http://schemas.microsoft.com/office/drawing/2014/main" id="{3FBCCD08-965E-4BEC-BD6E-03276629C4D9}"/>
              </a:ext>
            </a:extLst>
          </p:cNvPr>
          <p:cNvSpPr/>
          <p:nvPr/>
        </p:nvSpPr>
        <p:spPr>
          <a:xfrm>
            <a:off x="1348381" y="1320423"/>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Pay &amp; Benefits</a:t>
            </a:r>
          </a:p>
        </p:txBody>
      </p:sp>
      <p:sp>
        <p:nvSpPr>
          <p:cNvPr id="48" name="Rectangle 47">
            <a:extLst>
              <a:ext uri="{FF2B5EF4-FFF2-40B4-BE49-F238E27FC236}">
                <a16:creationId xmlns:a16="http://schemas.microsoft.com/office/drawing/2014/main" id="{03B25AF4-56B1-49FF-895F-1FEEEC9148DC}"/>
              </a:ext>
            </a:extLst>
          </p:cNvPr>
          <p:cNvSpPr/>
          <p:nvPr/>
        </p:nvSpPr>
        <p:spPr>
          <a:xfrm>
            <a:off x="4077522" y="1320423"/>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IT</a:t>
            </a:r>
          </a:p>
        </p:txBody>
      </p:sp>
      <p:sp>
        <p:nvSpPr>
          <p:cNvPr id="50" name="Rectangle 49">
            <a:extLst>
              <a:ext uri="{FF2B5EF4-FFF2-40B4-BE49-F238E27FC236}">
                <a16:creationId xmlns:a16="http://schemas.microsoft.com/office/drawing/2014/main" id="{1399A7D3-7C1F-4BE1-AD08-7226EB51D281}"/>
              </a:ext>
            </a:extLst>
          </p:cNvPr>
          <p:cNvSpPr/>
          <p:nvPr/>
        </p:nvSpPr>
        <p:spPr>
          <a:xfrm>
            <a:off x="6679336" y="1320423"/>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Facilities</a:t>
            </a:r>
          </a:p>
        </p:txBody>
      </p:sp>
      <p:sp>
        <p:nvSpPr>
          <p:cNvPr id="52" name="Rectangle 51">
            <a:extLst>
              <a:ext uri="{FF2B5EF4-FFF2-40B4-BE49-F238E27FC236}">
                <a16:creationId xmlns:a16="http://schemas.microsoft.com/office/drawing/2014/main" id="{4A0BB167-6B03-464E-8584-CA8D9A73EFEE}"/>
              </a:ext>
            </a:extLst>
          </p:cNvPr>
          <p:cNvSpPr/>
          <p:nvPr/>
        </p:nvSpPr>
        <p:spPr>
          <a:xfrm>
            <a:off x="9366457" y="1320423"/>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Engagement</a:t>
            </a:r>
          </a:p>
        </p:txBody>
      </p:sp>
      <p:sp>
        <p:nvSpPr>
          <p:cNvPr id="54" name="TextBox 53">
            <a:extLst>
              <a:ext uri="{FF2B5EF4-FFF2-40B4-BE49-F238E27FC236}">
                <a16:creationId xmlns:a16="http://schemas.microsoft.com/office/drawing/2014/main" id="{C4A5B1FE-F78A-46BF-9782-1E1D2EE77A55}"/>
              </a:ext>
            </a:extLst>
          </p:cNvPr>
          <p:cNvSpPr txBox="1"/>
          <p:nvPr/>
        </p:nvSpPr>
        <p:spPr>
          <a:xfrm>
            <a:off x="1336015" y="1674208"/>
            <a:ext cx="2469384" cy="738664"/>
          </a:xfrm>
          <a:prstGeom prst="rect">
            <a:avLst/>
          </a:prstGeom>
          <a:noFill/>
        </p:spPr>
        <p:txBody>
          <a:bodyPr wrap="square" rtlCol="0">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Paystub</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Vacation</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Incentive programs (stock)</a:t>
            </a:r>
          </a:p>
        </p:txBody>
      </p:sp>
      <p:sp>
        <p:nvSpPr>
          <p:cNvPr id="56" name="TextBox 55">
            <a:extLst>
              <a:ext uri="{FF2B5EF4-FFF2-40B4-BE49-F238E27FC236}">
                <a16:creationId xmlns:a16="http://schemas.microsoft.com/office/drawing/2014/main" id="{4B88A2AF-EAF2-4031-BBC7-D8E2064580DA}"/>
              </a:ext>
            </a:extLst>
          </p:cNvPr>
          <p:cNvSpPr txBox="1"/>
          <p:nvPr/>
        </p:nvSpPr>
        <p:spPr>
          <a:xfrm>
            <a:off x="4028393" y="1674208"/>
            <a:ext cx="2248701" cy="738664"/>
          </a:xfrm>
          <a:prstGeom prst="rect">
            <a:avLst/>
          </a:prstGeom>
          <a:noFill/>
        </p:spPr>
        <p:txBody>
          <a:bodyPr wrap="square" rtlCol="0">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Open/monitor ticket</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Help w/ expense reporting</a:t>
            </a:r>
          </a:p>
        </p:txBody>
      </p:sp>
      <p:sp>
        <p:nvSpPr>
          <p:cNvPr id="58" name="TextBox 57">
            <a:extLst>
              <a:ext uri="{FF2B5EF4-FFF2-40B4-BE49-F238E27FC236}">
                <a16:creationId xmlns:a16="http://schemas.microsoft.com/office/drawing/2014/main" id="{003233F9-E6A4-4B56-8E03-1C0B1FE36EF4}"/>
              </a:ext>
            </a:extLst>
          </p:cNvPr>
          <p:cNvSpPr txBox="1"/>
          <p:nvPr/>
        </p:nvSpPr>
        <p:spPr>
          <a:xfrm>
            <a:off x="6620802" y="1674208"/>
            <a:ext cx="2248701" cy="954107"/>
          </a:xfrm>
          <a:prstGeom prst="rect">
            <a:avLst/>
          </a:prstGeom>
          <a:noFill/>
        </p:spPr>
        <p:txBody>
          <a:bodyPr wrap="square" rtlCol="0">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COVID/Crisis response</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Food and dining menus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Facility request</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0" name="TextBox 59">
            <a:extLst>
              <a:ext uri="{FF2B5EF4-FFF2-40B4-BE49-F238E27FC236}">
                <a16:creationId xmlns:a16="http://schemas.microsoft.com/office/drawing/2014/main" id="{16342DE5-7578-416F-A6BF-03D7F8E5BC77}"/>
              </a:ext>
            </a:extLst>
          </p:cNvPr>
          <p:cNvSpPr txBox="1"/>
          <p:nvPr/>
        </p:nvSpPr>
        <p:spPr>
          <a:xfrm>
            <a:off x="9286625" y="1674208"/>
            <a:ext cx="2530773" cy="954107"/>
          </a:xfrm>
          <a:prstGeom prst="rect">
            <a:avLst/>
          </a:prstGeom>
          <a:noFill/>
        </p:spPr>
        <p:txBody>
          <a:bodyPr wrap="square" rtlCol="0">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New employee onboarding</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Kudos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Ask leadership</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FAQ</a:t>
            </a:r>
          </a:p>
        </p:txBody>
      </p:sp>
      <p:sp>
        <p:nvSpPr>
          <p:cNvPr id="62" name="TextBox 61">
            <a:extLst>
              <a:ext uri="{FF2B5EF4-FFF2-40B4-BE49-F238E27FC236}">
                <a16:creationId xmlns:a16="http://schemas.microsoft.com/office/drawing/2014/main" id="{D5D9D970-8535-4945-9D19-B29044B51A23}"/>
              </a:ext>
            </a:extLst>
          </p:cNvPr>
          <p:cNvSpPr txBox="1"/>
          <p:nvPr/>
        </p:nvSpPr>
        <p:spPr>
          <a:xfrm rot="16200000">
            <a:off x="-346693" y="3600845"/>
            <a:ext cx="204108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Front Line Worker</a:t>
            </a:r>
          </a:p>
        </p:txBody>
      </p:sp>
      <p:sp>
        <p:nvSpPr>
          <p:cNvPr id="64" name="Rectangle 63">
            <a:extLst>
              <a:ext uri="{FF2B5EF4-FFF2-40B4-BE49-F238E27FC236}">
                <a16:creationId xmlns:a16="http://schemas.microsoft.com/office/drawing/2014/main" id="{9C8C1AB1-1028-4475-8CB9-C287ECFCAD3D}"/>
              </a:ext>
            </a:extLst>
          </p:cNvPr>
          <p:cNvSpPr/>
          <p:nvPr/>
        </p:nvSpPr>
        <p:spPr>
          <a:xfrm>
            <a:off x="1346944" y="3021520"/>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Staying up-to-date</a:t>
            </a:r>
          </a:p>
        </p:txBody>
      </p:sp>
      <p:sp>
        <p:nvSpPr>
          <p:cNvPr id="66" name="Rectangle 65">
            <a:extLst>
              <a:ext uri="{FF2B5EF4-FFF2-40B4-BE49-F238E27FC236}">
                <a16:creationId xmlns:a16="http://schemas.microsoft.com/office/drawing/2014/main" id="{F35F7B91-A197-41B0-8038-526A452A62DD}"/>
              </a:ext>
            </a:extLst>
          </p:cNvPr>
          <p:cNvSpPr/>
          <p:nvPr/>
        </p:nvSpPr>
        <p:spPr>
          <a:xfrm>
            <a:off x="5974262" y="3021520"/>
            <a:ext cx="1860344" cy="3693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Job tasks</a:t>
            </a:r>
          </a:p>
        </p:txBody>
      </p:sp>
      <p:sp>
        <p:nvSpPr>
          <p:cNvPr id="68" name="TextBox 67">
            <a:extLst>
              <a:ext uri="{FF2B5EF4-FFF2-40B4-BE49-F238E27FC236}">
                <a16:creationId xmlns:a16="http://schemas.microsoft.com/office/drawing/2014/main" id="{D064B013-3E24-4735-B1C7-FA920BC3B061}"/>
              </a:ext>
            </a:extLst>
          </p:cNvPr>
          <p:cNvSpPr txBox="1"/>
          <p:nvPr/>
        </p:nvSpPr>
        <p:spPr>
          <a:xfrm>
            <a:off x="1336015" y="3391448"/>
            <a:ext cx="4096653" cy="954107"/>
          </a:xfrm>
          <a:prstGeom prst="rect">
            <a:avLst/>
          </a:prstGeom>
          <a:noFill/>
        </p:spPr>
        <p:txBody>
          <a:bodyPr wrap="square">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Shifts &amp; upcoming assignments/key tasks​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Tracking tasks, sales, and tickets​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Hand-off activities between shifts​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Job critical information​</a:t>
            </a:r>
            <a:endParaRPr kumimoji="0" lang="en-CA"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70" name="TextBox 69">
            <a:extLst>
              <a:ext uri="{FF2B5EF4-FFF2-40B4-BE49-F238E27FC236}">
                <a16:creationId xmlns:a16="http://schemas.microsoft.com/office/drawing/2014/main" id="{3A713CD9-76C2-4CDB-845D-2BF95C7D4BF2}"/>
              </a:ext>
            </a:extLst>
          </p:cNvPr>
          <p:cNvSpPr txBox="1"/>
          <p:nvPr/>
        </p:nvSpPr>
        <p:spPr>
          <a:xfrm>
            <a:off x="5976446" y="3391448"/>
            <a:ext cx="4874638" cy="1169551"/>
          </a:xfrm>
          <a:prstGeom prst="rect">
            <a:avLst/>
          </a:prstGeom>
          <a:noFill/>
        </p:spPr>
        <p:txBody>
          <a:bodyPr wrap="square">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to resources – handbooks, sales promos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to data – customer, sales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Know who is working, connect w/ experts​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Timesheets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Forms ​</a:t>
            </a:r>
          </a:p>
        </p:txBody>
      </p:sp>
      <p:sp>
        <p:nvSpPr>
          <p:cNvPr id="72" name="Rectangle 71">
            <a:extLst>
              <a:ext uri="{FF2B5EF4-FFF2-40B4-BE49-F238E27FC236}">
                <a16:creationId xmlns:a16="http://schemas.microsoft.com/office/drawing/2014/main" id="{BA06F254-7CB2-4C2C-839E-95526EECA213}"/>
              </a:ext>
            </a:extLst>
          </p:cNvPr>
          <p:cNvSpPr/>
          <p:nvPr/>
        </p:nvSpPr>
        <p:spPr>
          <a:xfrm>
            <a:off x="1365580" y="5346318"/>
            <a:ext cx="3016419" cy="382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Connect to expertise &amp; knowledge</a:t>
            </a:r>
          </a:p>
        </p:txBody>
      </p:sp>
      <p:sp>
        <p:nvSpPr>
          <p:cNvPr id="74" name="Rectangle 73">
            <a:extLst>
              <a:ext uri="{FF2B5EF4-FFF2-40B4-BE49-F238E27FC236}">
                <a16:creationId xmlns:a16="http://schemas.microsoft.com/office/drawing/2014/main" id="{1EFABAF1-6E7B-4444-B4DF-4FE82EF9256B}"/>
              </a:ext>
            </a:extLst>
          </p:cNvPr>
          <p:cNvSpPr/>
          <p:nvPr/>
        </p:nvSpPr>
        <p:spPr>
          <a:xfrm>
            <a:off x="5946785" y="5346318"/>
            <a:ext cx="2989915" cy="382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informed &amp; connected</a:t>
            </a:r>
          </a:p>
        </p:txBody>
      </p:sp>
      <p:sp>
        <p:nvSpPr>
          <p:cNvPr id="76" name="TextBox 75">
            <a:extLst>
              <a:ext uri="{FF2B5EF4-FFF2-40B4-BE49-F238E27FC236}">
                <a16:creationId xmlns:a16="http://schemas.microsoft.com/office/drawing/2014/main" id="{A0B7A6FA-E998-473A-9557-FBEB3F0F63C0}"/>
              </a:ext>
            </a:extLst>
          </p:cNvPr>
          <p:cNvSpPr txBox="1"/>
          <p:nvPr/>
        </p:nvSpPr>
        <p:spPr>
          <a:xfrm>
            <a:off x="5946786" y="5835528"/>
            <a:ext cx="2806202" cy="738664"/>
          </a:xfrm>
          <a:prstGeom prst="rect">
            <a:avLst/>
          </a:prstGeom>
          <a:noFill/>
        </p:spPr>
        <p:txBody>
          <a:bodyPr wrap="square">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Sales leads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Company holidays</a:t>
            </a: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Required training</a:t>
            </a:r>
          </a:p>
        </p:txBody>
      </p:sp>
      <p:sp>
        <p:nvSpPr>
          <p:cNvPr id="78" name="TextBox 77">
            <a:extLst>
              <a:ext uri="{FF2B5EF4-FFF2-40B4-BE49-F238E27FC236}">
                <a16:creationId xmlns:a16="http://schemas.microsoft.com/office/drawing/2014/main" id="{1FEA11B2-9CD2-4B46-A74F-6E2CB8B9811E}"/>
              </a:ext>
            </a:extLst>
          </p:cNvPr>
          <p:cNvSpPr txBox="1"/>
          <p:nvPr/>
        </p:nvSpPr>
        <p:spPr>
          <a:xfrm>
            <a:off x="1346944" y="5836123"/>
            <a:ext cx="2437318" cy="523220"/>
          </a:xfrm>
          <a:prstGeom prst="rect">
            <a:avLst/>
          </a:prstGeom>
          <a:noFill/>
        </p:spPr>
        <p:txBody>
          <a:bodyPr wrap="square">
            <a:spAutoFit/>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People finder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0" name="TextBox 79">
            <a:extLst>
              <a:ext uri="{FF2B5EF4-FFF2-40B4-BE49-F238E27FC236}">
                <a16:creationId xmlns:a16="http://schemas.microsoft.com/office/drawing/2014/main" id="{F0CF3034-1139-4761-9E2E-2B9EAACF5AB7}"/>
              </a:ext>
            </a:extLst>
          </p:cNvPr>
          <p:cNvSpPr txBox="1"/>
          <p:nvPr/>
        </p:nvSpPr>
        <p:spPr>
          <a:xfrm rot="16200000">
            <a:off x="47835" y="5552765"/>
            <a:ext cx="14982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Information Worker</a:t>
            </a:r>
          </a:p>
        </p:txBody>
      </p:sp>
    </p:spTree>
    <p:extLst>
      <p:ext uri="{BB962C8B-B14F-4D97-AF65-F5344CB8AC3E}">
        <p14:creationId xmlns:p14="http://schemas.microsoft.com/office/powerpoint/2010/main" val="29580543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CE56-8B82-4ACD-A8F1-34430B9A7FEB}"/>
              </a:ext>
            </a:extLst>
          </p:cNvPr>
          <p:cNvSpPr>
            <a:spLocks noGrp="1"/>
          </p:cNvSpPr>
          <p:nvPr>
            <p:ph type="title"/>
          </p:nvPr>
        </p:nvSpPr>
        <p:spPr/>
        <p:txBody>
          <a:bodyPr/>
          <a:lstStyle/>
          <a:p>
            <a:r>
              <a:rPr lang="en-US"/>
              <a:t>What do I need to use Viva Connections?</a:t>
            </a:r>
          </a:p>
        </p:txBody>
      </p:sp>
      <p:sp>
        <p:nvSpPr>
          <p:cNvPr id="3" name="Text Placeholder 2">
            <a:extLst>
              <a:ext uri="{FF2B5EF4-FFF2-40B4-BE49-F238E27FC236}">
                <a16:creationId xmlns:a16="http://schemas.microsoft.com/office/drawing/2014/main" id="{F7DC70C5-896A-4B4E-A480-FD6E1779B26D}"/>
              </a:ext>
            </a:extLst>
          </p:cNvPr>
          <p:cNvSpPr>
            <a:spLocks noGrp="1"/>
          </p:cNvSpPr>
          <p:nvPr>
            <p:ph sz="quarter" idx="10"/>
          </p:nvPr>
        </p:nvSpPr>
        <p:spPr>
          <a:xfrm>
            <a:off x="584200" y="1435100"/>
            <a:ext cx="6289667" cy="4912114"/>
          </a:xfrm>
        </p:spPr>
        <p:txBody>
          <a:bodyPr/>
          <a:lstStyle/>
          <a:p>
            <a:pPr marL="514350" indent="-514350">
              <a:buFont typeface="+mj-lt"/>
              <a:buAutoNum type="arabicPeriod"/>
            </a:pPr>
            <a:r>
              <a:rPr lang="en-US" dirty="0"/>
              <a:t>A </a:t>
            </a:r>
            <a:r>
              <a:rPr lang="en-US" b="1" dirty="0"/>
              <a:t>modern</a:t>
            </a:r>
            <a:r>
              <a:rPr lang="en-US" dirty="0"/>
              <a:t> site in SharePoint Online</a:t>
            </a:r>
          </a:p>
          <a:p>
            <a:pPr marL="514350" indent="-514350">
              <a:buFont typeface="+mj-lt"/>
              <a:buAutoNum type="arabicPeriod"/>
            </a:pPr>
            <a:r>
              <a:rPr lang="en-US" dirty="0"/>
              <a:t>Declare it the </a:t>
            </a:r>
            <a:r>
              <a:rPr lang="en-US" b="1" dirty="0"/>
              <a:t>Home Site </a:t>
            </a:r>
            <a:r>
              <a:rPr lang="en-US" dirty="0"/>
              <a:t>(you only get one)</a:t>
            </a:r>
          </a:p>
          <a:p>
            <a:pPr marL="514350" indent="-514350">
              <a:buFont typeface="+mj-lt"/>
              <a:buAutoNum type="arabicPeriod"/>
            </a:pPr>
            <a:r>
              <a:rPr lang="en-US" dirty="0"/>
              <a:t>Configure global </a:t>
            </a:r>
            <a:r>
              <a:rPr lang="en-US" b="1" dirty="0"/>
              <a:t>navigation</a:t>
            </a:r>
            <a:r>
              <a:rPr lang="en-US" dirty="0"/>
              <a:t> </a:t>
            </a:r>
          </a:p>
          <a:p>
            <a:pPr marL="514350" indent="-514350">
              <a:buFont typeface="+mj-lt"/>
              <a:buAutoNum type="arabicPeriod"/>
            </a:pPr>
            <a:r>
              <a:rPr lang="en-US" dirty="0"/>
              <a:t>Create a </a:t>
            </a:r>
            <a:r>
              <a:rPr lang="en-US" b="1" dirty="0"/>
              <a:t>dashboard</a:t>
            </a:r>
            <a:r>
              <a:rPr lang="en-US" dirty="0"/>
              <a:t> (just a page) </a:t>
            </a:r>
          </a:p>
          <a:p>
            <a:pPr marL="514350" indent="-514350">
              <a:buFont typeface="+mj-lt"/>
              <a:buAutoNum type="arabicPeriod"/>
            </a:pPr>
            <a:r>
              <a:rPr lang="en-US" dirty="0"/>
              <a:t>Publish </a:t>
            </a:r>
            <a:r>
              <a:rPr lang="en-US" b="1" dirty="0"/>
              <a:t>news</a:t>
            </a:r>
            <a:r>
              <a:rPr lang="en-US" dirty="0"/>
              <a:t> in SharePoint, Yammer, Stream</a:t>
            </a:r>
          </a:p>
          <a:p>
            <a:pPr marL="514350" indent="-514350">
              <a:buFont typeface="+mj-lt"/>
              <a:buAutoNum type="arabicPeriod"/>
            </a:pPr>
            <a:r>
              <a:rPr lang="en-US" dirty="0"/>
              <a:t>Add the </a:t>
            </a:r>
            <a:r>
              <a:rPr lang="en-US" b="1" dirty="0"/>
              <a:t>Teams app </a:t>
            </a:r>
            <a:r>
              <a:rPr lang="en-US" dirty="0"/>
              <a:t>(free, easy)</a:t>
            </a:r>
          </a:p>
          <a:p>
            <a:pPr marL="514350" indent="-514350">
              <a:buFont typeface="+mj-lt"/>
              <a:buAutoNum type="arabicPeriod"/>
            </a:pPr>
            <a:r>
              <a:rPr lang="en-US" dirty="0"/>
              <a:t>Deploy Teams app to employees</a:t>
            </a:r>
          </a:p>
          <a:p>
            <a:pPr marL="514350" indent="-514350">
              <a:buFont typeface="+mj-lt"/>
              <a:buAutoNum type="arabicPeriod"/>
            </a:pPr>
            <a:r>
              <a:rPr lang="en-US" dirty="0"/>
              <a:t>Adoption and Change Management</a:t>
            </a:r>
          </a:p>
        </p:txBody>
      </p:sp>
      <p:pic>
        <p:nvPicPr>
          <p:cNvPr id="8" name="Picture 7" descr="Diagram&#10;&#10;Description automatically generated">
            <a:extLst>
              <a:ext uri="{FF2B5EF4-FFF2-40B4-BE49-F238E27FC236}">
                <a16:creationId xmlns:a16="http://schemas.microsoft.com/office/drawing/2014/main" id="{7D614479-27D4-47DF-96DF-B2E4E76DC9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4389" y="2569528"/>
            <a:ext cx="5054165" cy="3689540"/>
          </a:xfrm>
          <a:prstGeom prst="rect">
            <a:avLst/>
          </a:prstGeom>
        </p:spPr>
      </p:pic>
      <p:grpSp>
        <p:nvGrpSpPr>
          <p:cNvPr id="31" name="Group 30">
            <a:extLst>
              <a:ext uri="{FF2B5EF4-FFF2-40B4-BE49-F238E27FC236}">
                <a16:creationId xmlns:a16="http://schemas.microsoft.com/office/drawing/2014/main" id="{908155FF-E66F-4B39-8952-4AC407DFA7CD}"/>
              </a:ext>
            </a:extLst>
          </p:cNvPr>
          <p:cNvGrpSpPr/>
          <p:nvPr/>
        </p:nvGrpSpPr>
        <p:grpSpPr>
          <a:xfrm>
            <a:off x="9671342" y="1218582"/>
            <a:ext cx="2327212" cy="1143562"/>
            <a:chOff x="9607216" y="59596"/>
            <a:chExt cx="2327212" cy="1143562"/>
          </a:xfrm>
        </p:grpSpPr>
        <p:sp>
          <p:nvSpPr>
            <p:cNvPr id="30" name="Rectangle 29">
              <a:extLst>
                <a:ext uri="{FF2B5EF4-FFF2-40B4-BE49-F238E27FC236}">
                  <a16:creationId xmlns:a16="http://schemas.microsoft.com/office/drawing/2014/main" id="{1E2116BA-BB53-4E5B-B258-F8456B9A3B1D}"/>
                </a:ext>
              </a:extLst>
            </p:cNvPr>
            <p:cNvSpPr/>
            <p:nvPr/>
          </p:nvSpPr>
          <p:spPr bwMode="auto">
            <a:xfrm>
              <a:off x="9607216" y="59596"/>
              <a:ext cx="2327212" cy="1143562"/>
            </a:xfrm>
            <a:prstGeom prst="rect">
              <a:avLst/>
            </a:prstGeom>
            <a:solidFill>
              <a:schemeClr val="bg1">
                <a:lumMod val="8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5" name="Graphic 4" descr="Megaphone1 with solid fill">
              <a:extLst>
                <a:ext uri="{FF2B5EF4-FFF2-40B4-BE49-F238E27FC236}">
                  <a16:creationId xmlns:a16="http://schemas.microsoft.com/office/drawing/2014/main" id="{B807ABD3-5C66-4F59-8E67-FCDB6DFA574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96073" y="59596"/>
              <a:ext cx="577804" cy="577804"/>
            </a:xfrm>
            <a:prstGeom prst="rect">
              <a:avLst/>
            </a:prstGeom>
          </p:spPr>
        </p:pic>
        <p:pic>
          <p:nvPicPr>
            <p:cNvPr id="7" name="Graphic 6" descr="Formal Shirt with solid fill">
              <a:extLst>
                <a:ext uri="{FF2B5EF4-FFF2-40B4-BE49-F238E27FC236}">
                  <a16:creationId xmlns:a16="http://schemas.microsoft.com/office/drawing/2014/main" id="{E60F9115-9FBF-4315-8A70-8715D7FACD3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63750" y="656880"/>
              <a:ext cx="442449" cy="442449"/>
            </a:xfrm>
            <a:prstGeom prst="rect">
              <a:avLst/>
            </a:prstGeom>
          </p:spPr>
        </p:pic>
        <p:sp>
          <p:nvSpPr>
            <p:cNvPr id="9" name="TextBox 8">
              <a:extLst>
                <a:ext uri="{FF2B5EF4-FFF2-40B4-BE49-F238E27FC236}">
                  <a16:creationId xmlns:a16="http://schemas.microsoft.com/office/drawing/2014/main" id="{00619600-266A-4ACA-B1DF-F9DCDAE9A851}"/>
                </a:ext>
              </a:extLst>
            </p:cNvPr>
            <p:cNvSpPr txBox="1"/>
            <p:nvPr/>
          </p:nvSpPr>
          <p:spPr>
            <a:xfrm>
              <a:off x="10417723" y="194609"/>
              <a:ext cx="143789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HR / Comms</a:t>
              </a:r>
            </a:p>
          </p:txBody>
        </p:sp>
        <p:sp>
          <p:nvSpPr>
            <p:cNvPr id="11" name="TextBox 10">
              <a:extLst>
                <a:ext uri="{FF2B5EF4-FFF2-40B4-BE49-F238E27FC236}">
                  <a16:creationId xmlns:a16="http://schemas.microsoft.com/office/drawing/2014/main" id="{FFF20B25-0194-4EF0-9859-F25EFEA1F04B}"/>
                </a:ext>
              </a:extLst>
            </p:cNvPr>
            <p:cNvSpPr txBox="1"/>
            <p:nvPr/>
          </p:nvSpPr>
          <p:spPr>
            <a:xfrm>
              <a:off x="10417723" y="711667"/>
              <a:ext cx="10195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IT Admin</a:t>
              </a:r>
            </a:p>
          </p:txBody>
        </p:sp>
      </p:grpSp>
      <p:pic>
        <p:nvPicPr>
          <p:cNvPr id="13" name="Graphic 12" descr="Megaphone1 with solid fill">
            <a:extLst>
              <a:ext uri="{FF2B5EF4-FFF2-40B4-BE49-F238E27FC236}">
                <a16:creationId xmlns:a16="http://schemas.microsoft.com/office/drawing/2014/main" id="{11F9EE87-34A4-409C-BF2B-900C77C4784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6" y="1329860"/>
            <a:ext cx="577804" cy="577804"/>
          </a:xfrm>
          <a:prstGeom prst="rect">
            <a:avLst/>
          </a:prstGeom>
        </p:spPr>
      </p:pic>
      <p:pic>
        <p:nvPicPr>
          <p:cNvPr id="17" name="Graphic 16" descr="Formal Shirt with solid fill">
            <a:extLst>
              <a:ext uri="{FF2B5EF4-FFF2-40B4-BE49-F238E27FC236}">
                <a16:creationId xmlns:a16="http://schemas.microsoft.com/office/drawing/2014/main" id="{6EF812FD-7D9F-46FE-BBCE-60699603A45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229" y="2005101"/>
            <a:ext cx="442449" cy="442449"/>
          </a:xfrm>
          <a:prstGeom prst="rect">
            <a:avLst/>
          </a:prstGeom>
        </p:spPr>
      </p:pic>
      <p:pic>
        <p:nvPicPr>
          <p:cNvPr id="19" name="Graphic 18" descr="Megaphone1 with solid fill">
            <a:extLst>
              <a:ext uri="{FF2B5EF4-FFF2-40B4-BE49-F238E27FC236}">
                <a16:creationId xmlns:a16="http://schemas.microsoft.com/office/drawing/2014/main" id="{01225607-7CCC-4434-9354-FF9951D2AD2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6" y="2851196"/>
            <a:ext cx="577804" cy="577804"/>
          </a:xfrm>
          <a:prstGeom prst="rect">
            <a:avLst/>
          </a:prstGeom>
        </p:spPr>
      </p:pic>
      <p:pic>
        <p:nvPicPr>
          <p:cNvPr id="21" name="Graphic 20" descr="Megaphone1 with solid fill">
            <a:extLst>
              <a:ext uri="{FF2B5EF4-FFF2-40B4-BE49-F238E27FC236}">
                <a16:creationId xmlns:a16="http://schemas.microsoft.com/office/drawing/2014/main" id="{5D738B75-8DBD-4EF3-AC1B-F3BB471D5CC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96" y="3371893"/>
            <a:ext cx="577804" cy="577804"/>
          </a:xfrm>
          <a:prstGeom prst="rect">
            <a:avLst/>
          </a:prstGeom>
        </p:spPr>
      </p:pic>
      <p:pic>
        <p:nvPicPr>
          <p:cNvPr id="23" name="Graphic 22" descr="Megaphone1 with solid fill">
            <a:extLst>
              <a:ext uri="{FF2B5EF4-FFF2-40B4-BE49-F238E27FC236}">
                <a16:creationId xmlns:a16="http://schemas.microsoft.com/office/drawing/2014/main" id="{E8DFB319-CE67-4A11-B2D8-FE16F4D4A81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51" y="3926486"/>
            <a:ext cx="577804" cy="577804"/>
          </a:xfrm>
          <a:prstGeom prst="rect">
            <a:avLst/>
          </a:prstGeom>
        </p:spPr>
      </p:pic>
      <p:pic>
        <p:nvPicPr>
          <p:cNvPr id="25" name="Graphic 24" descr="Formal Shirt with solid fill">
            <a:extLst>
              <a:ext uri="{FF2B5EF4-FFF2-40B4-BE49-F238E27FC236}">
                <a16:creationId xmlns:a16="http://schemas.microsoft.com/office/drawing/2014/main" id="{6176E477-3F26-4489-9B80-AB729ECE134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229" y="4870636"/>
            <a:ext cx="442449" cy="442449"/>
          </a:xfrm>
          <a:prstGeom prst="rect">
            <a:avLst/>
          </a:prstGeom>
        </p:spPr>
      </p:pic>
      <p:pic>
        <p:nvPicPr>
          <p:cNvPr id="27" name="Graphic 26" descr="Formal Shirt with solid fill">
            <a:extLst>
              <a:ext uri="{FF2B5EF4-FFF2-40B4-BE49-F238E27FC236}">
                <a16:creationId xmlns:a16="http://schemas.microsoft.com/office/drawing/2014/main" id="{3311885E-2F41-49FC-8A47-A734725E229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228" y="5354658"/>
            <a:ext cx="442449" cy="442449"/>
          </a:xfrm>
          <a:prstGeom prst="rect">
            <a:avLst/>
          </a:prstGeom>
        </p:spPr>
      </p:pic>
      <p:pic>
        <p:nvPicPr>
          <p:cNvPr id="29" name="Graphic 28" descr="Megaphone1 with solid fill">
            <a:extLst>
              <a:ext uri="{FF2B5EF4-FFF2-40B4-BE49-F238E27FC236}">
                <a16:creationId xmlns:a16="http://schemas.microsoft.com/office/drawing/2014/main" id="{124B6195-BB96-4F15-9A09-C8D9E7B6C3B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5797107"/>
            <a:ext cx="577804" cy="577804"/>
          </a:xfrm>
          <a:prstGeom prst="rect">
            <a:avLst/>
          </a:prstGeom>
        </p:spPr>
      </p:pic>
      <p:sp>
        <p:nvSpPr>
          <p:cNvPr id="20" name="TextBox 19">
            <a:extLst>
              <a:ext uri="{FF2B5EF4-FFF2-40B4-BE49-F238E27FC236}">
                <a16:creationId xmlns:a16="http://schemas.microsoft.com/office/drawing/2014/main" id="{53EA9E3B-A59F-4F01-9CB1-2A598C29640E}"/>
              </a:ext>
            </a:extLst>
          </p:cNvPr>
          <p:cNvSpPr txBox="1"/>
          <p:nvPr/>
        </p:nvSpPr>
        <p:spPr>
          <a:xfrm>
            <a:off x="9471471" y="6400800"/>
            <a:ext cx="27151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hlinkClick r:id="rId7"/>
              </a:rPr>
              <a:t>https://aka.ms/Viva/Setup</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177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EA01-A7CD-4CBE-B005-B4D2E0144F23}"/>
              </a:ext>
            </a:extLst>
          </p:cNvPr>
          <p:cNvSpPr>
            <a:spLocks noGrp="1"/>
          </p:cNvSpPr>
          <p:nvPr>
            <p:ph type="title"/>
          </p:nvPr>
        </p:nvSpPr>
        <p:spPr>
          <a:xfrm>
            <a:off x="585216" y="2534625"/>
            <a:ext cx="9144000" cy="997196"/>
          </a:xfrm>
        </p:spPr>
        <p:txBody>
          <a:bodyPr/>
          <a:lstStyle/>
          <a:p>
            <a:r>
              <a:rPr lang="en-US" dirty="0"/>
              <a:t>Demo: Set up Viva Connections and Author Dashboard Cards</a:t>
            </a:r>
          </a:p>
        </p:txBody>
      </p:sp>
      <p:sp>
        <p:nvSpPr>
          <p:cNvPr id="3" name="Text Placeholder 2">
            <a:extLst>
              <a:ext uri="{FF2B5EF4-FFF2-40B4-BE49-F238E27FC236}">
                <a16:creationId xmlns:a16="http://schemas.microsoft.com/office/drawing/2014/main" id="{B8BE39B1-900A-432C-9B0E-24A6B796B75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574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E0F6-1290-47DA-A79A-98FC4079BA14}"/>
              </a:ext>
            </a:extLst>
          </p:cNvPr>
          <p:cNvSpPr>
            <a:spLocks noGrp="1"/>
          </p:cNvSpPr>
          <p:nvPr>
            <p:ph type="title"/>
          </p:nvPr>
        </p:nvSpPr>
        <p:spPr/>
        <p:txBody>
          <a:bodyPr/>
          <a:lstStyle/>
          <a:p>
            <a:r>
              <a:rPr lang="en-US" dirty="0"/>
              <a:t>Get started today</a:t>
            </a:r>
          </a:p>
        </p:txBody>
      </p:sp>
      <p:sp>
        <p:nvSpPr>
          <p:cNvPr id="3" name="Text Placeholder 2">
            <a:extLst>
              <a:ext uri="{FF2B5EF4-FFF2-40B4-BE49-F238E27FC236}">
                <a16:creationId xmlns:a16="http://schemas.microsoft.com/office/drawing/2014/main" id="{3A8E81B8-3456-4B69-82ED-290D965B58F2}"/>
              </a:ext>
            </a:extLst>
          </p:cNvPr>
          <p:cNvSpPr>
            <a:spLocks noGrp="1"/>
          </p:cNvSpPr>
          <p:nvPr>
            <p:ph sz="quarter" idx="10"/>
          </p:nvPr>
        </p:nvSpPr>
        <p:spPr>
          <a:xfrm>
            <a:off x="584200" y="1435100"/>
            <a:ext cx="11018838" cy="4247317"/>
          </a:xfrm>
        </p:spPr>
        <p:txBody>
          <a:bodyPr/>
          <a:lstStyle/>
          <a:p>
            <a:r>
              <a:rPr lang="en-US" dirty="0"/>
              <a:t>Setup guide: </a:t>
            </a:r>
            <a:r>
              <a:rPr lang="en-US" dirty="0">
                <a:hlinkClick r:id="rId2"/>
              </a:rPr>
              <a:t>https://aka.ms/Viva/Setup</a:t>
            </a:r>
            <a:endParaRPr lang="en-US" dirty="0"/>
          </a:p>
          <a:p>
            <a:r>
              <a:rPr lang="en-US" dirty="0"/>
              <a:t>SharePoint Lookbook: </a:t>
            </a:r>
            <a:r>
              <a:rPr lang="en-US" dirty="0">
                <a:hlinkClick r:id="rId3"/>
              </a:rPr>
              <a:t>https://aka.ms/SharePointLookbook</a:t>
            </a:r>
            <a:endParaRPr lang="en-US" dirty="0"/>
          </a:p>
          <a:p>
            <a:r>
              <a:rPr lang="en-US" dirty="0"/>
              <a:t>Dashboard cards design guidance: </a:t>
            </a:r>
            <a:r>
              <a:rPr lang="en-US" dirty="0">
                <a:hlinkClick r:id="rId4"/>
              </a:rPr>
              <a:t>https://aka.ms/Viva/Connections/Design</a:t>
            </a:r>
            <a:r>
              <a:rPr lang="en-US" dirty="0"/>
              <a:t> </a:t>
            </a:r>
          </a:p>
          <a:p>
            <a:r>
              <a:rPr lang="en-US" dirty="0"/>
              <a:t>Partner integrations: </a:t>
            </a:r>
            <a:r>
              <a:rPr lang="en-US" dirty="0">
                <a:hlinkClick r:id="rId5"/>
              </a:rPr>
              <a:t>https://aka.ms/Viva/Connections/Partners</a:t>
            </a:r>
            <a:endParaRPr lang="en-US" dirty="0"/>
          </a:p>
          <a:p>
            <a:r>
              <a:rPr lang="en-US" dirty="0"/>
              <a:t>Create your own dashboard cards: </a:t>
            </a:r>
            <a:r>
              <a:rPr lang="en-US" dirty="0">
                <a:hlinkClick r:id="rId6"/>
              </a:rPr>
              <a:t>https://aka.ms/Viva/Connections/Create</a:t>
            </a:r>
            <a:r>
              <a:rPr lang="en-US" dirty="0"/>
              <a:t>  </a:t>
            </a:r>
          </a:p>
          <a:p>
            <a:r>
              <a:rPr lang="en-US" dirty="0"/>
              <a:t>Need more help or deeper conversation?</a:t>
            </a:r>
          </a:p>
          <a:p>
            <a:pPr lvl="1"/>
            <a:r>
              <a:rPr lang="en-US" dirty="0"/>
              <a:t>Fill out the survey at the end of today’s session to start this process</a:t>
            </a:r>
          </a:p>
        </p:txBody>
      </p:sp>
    </p:spTree>
    <p:extLst>
      <p:ext uri="{BB962C8B-B14F-4D97-AF65-F5344CB8AC3E}">
        <p14:creationId xmlns:p14="http://schemas.microsoft.com/office/powerpoint/2010/main" val="1140128617"/>
      </p:ext>
    </p:extLst>
  </p:cSld>
  <p:clrMapOvr>
    <a:masterClrMapping/>
  </p:clrMapOvr>
  <p:transition>
    <p:fade/>
  </p:transition>
</p:sld>
</file>

<file path=ppt/theme/theme1.xml><?xml version="1.0" encoding="utf-8"?>
<a:theme xmlns:a="http://schemas.openxmlformats.org/drawingml/2006/main" name="White template">
  <a:themeElements>
    <a:clrScheme name="Custom 7">
      <a:dk1>
        <a:srgbClr val="000000"/>
      </a:dk1>
      <a:lt1>
        <a:srgbClr val="FFFFFF"/>
      </a:lt1>
      <a:dk2>
        <a:srgbClr val="34258E"/>
      </a:dk2>
      <a:lt2>
        <a:srgbClr val="F1F2F1"/>
      </a:lt2>
      <a:accent1>
        <a:srgbClr val="5C5AD4"/>
      </a:accent1>
      <a:accent2>
        <a:srgbClr val="34258E"/>
      </a:accent2>
      <a:accent3>
        <a:srgbClr val="9EA1FC"/>
      </a:accent3>
      <a:accent4>
        <a:srgbClr val="D1D2D1"/>
      </a:accent4>
      <a:accent5>
        <a:srgbClr val="727372"/>
      </a:accent5>
      <a:accent6>
        <a:srgbClr val="000000"/>
      </a:accent6>
      <a:hlink>
        <a:srgbClr val="5C5AD4"/>
      </a:hlink>
      <a:folHlink>
        <a:srgbClr val="5C5A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Teams_Template_v04.potx" id="{B5F62A66-05CE-4446-94FC-3762AE71D75B}" vid="{37E6A9CF-A013-467B-BD2C-FDFF29AB7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448</Words>
  <Application>Microsoft Office PowerPoint</Application>
  <PresentationFormat>Widescreen</PresentationFormat>
  <Paragraphs>98</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Consolas</vt:lpstr>
      <vt:lpstr>Segoe UI</vt:lpstr>
      <vt:lpstr>Segoe UI Semibold</vt:lpstr>
      <vt:lpstr>Wingdings</vt:lpstr>
      <vt:lpstr>White template</vt:lpstr>
      <vt:lpstr>Making it Real</vt:lpstr>
      <vt:lpstr>PowerPoint Presentation</vt:lpstr>
      <vt:lpstr>What is Viva Connections?</vt:lpstr>
      <vt:lpstr>Demo: Viva Connections</vt:lpstr>
      <vt:lpstr>Dashboard cards currently available</vt:lpstr>
      <vt:lpstr>Dashboard card ideas</vt:lpstr>
      <vt:lpstr>What do I need to use Viva Connections?</vt:lpstr>
      <vt:lpstr>Demo: Set up Viva Connections and Author Dashboard Cards</vt:lpstr>
      <vt:lpstr>Get started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Real</dc:title>
  <dc:creator>Nick Stillings</dc:creator>
  <cp:lastModifiedBy>Nick Stillings</cp:lastModifiedBy>
  <cp:revision>2</cp:revision>
  <dcterms:created xsi:type="dcterms:W3CDTF">2022-03-03T19:33:50Z</dcterms:created>
  <dcterms:modified xsi:type="dcterms:W3CDTF">2022-03-03T19:34:59Z</dcterms:modified>
</cp:coreProperties>
</file>